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1401" r:id="rId3"/>
    <p:sldId id="1386" r:id="rId4"/>
    <p:sldId id="1387" r:id="rId5"/>
    <p:sldId id="1391" r:id="rId6"/>
    <p:sldId id="140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36B4A2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1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8B107-D959-453E-8936-F0E9D69EED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9AB19-10DF-4106-84B1-7630FA891F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03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0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2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83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62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5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2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78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4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9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4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70FD976-D34A-4676-BBF7-2CA594C9EA32}"/>
              </a:ext>
            </a:extLst>
          </p:cNvPr>
          <p:cNvGrpSpPr/>
          <p:nvPr/>
        </p:nvGrpSpPr>
        <p:grpSpPr>
          <a:xfrm>
            <a:off x="295147" y="237738"/>
            <a:ext cx="2661414" cy="894207"/>
            <a:chOff x="6899318" y="3364883"/>
            <a:chExt cx="2887193" cy="924276"/>
          </a:xfrm>
        </p:grpSpPr>
        <p:sp>
          <p:nvSpPr>
            <p:cNvPr id="4" name="Rounded Rectangle 13">
              <a:extLst>
                <a:ext uri="{FF2B5EF4-FFF2-40B4-BE49-F238E27FC236}">
                  <a16:creationId xmlns:a16="http://schemas.microsoft.com/office/drawing/2014/main" id="{7A58E274-6EB8-4373-911E-C5D7F00AECE9}"/>
                </a:ext>
              </a:extLst>
            </p:cNvPr>
            <p:cNvSpPr/>
            <p:nvPr/>
          </p:nvSpPr>
          <p:spPr>
            <a:xfrm>
              <a:off x="6899318" y="3364883"/>
              <a:ext cx="2887193" cy="92427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C4C5F11-DA2A-4199-BD44-97B458803A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6028" y="3470022"/>
              <a:ext cx="2085243" cy="635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1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International Organization for Chemical Sciences </a:t>
              </a:r>
            </a:p>
            <a:p>
              <a:pPr algn="ctr">
                <a:defRPr/>
              </a:pPr>
              <a:r>
                <a:rPr lang="en-GB" sz="11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in Development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C22F332-62C7-4AAF-9416-D16D61592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7435" y="3447642"/>
              <a:ext cx="819067" cy="710639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39FFED8-4FA2-47A2-A33B-9ACA036D9D11}"/>
              </a:ext>
            </a:extLst>
          </p:cNvPr>
          <p:cNvSpPr txBox="1"/>
          <p:nvPr/>
        </p:nvSpPr>
        <p:spPr>
          <a:xfrm>
            <a:off x="0" y="1472084"/>
            <a:ext cx="9144000" cy="627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Systems-Oriented Concept Map Extension (SOCME)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biogeochemical flows of CO</a:t>
            </a:r>
            <a:r>
              <a:rPr lang="en-GB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  <a:p>
            <a:pPr algn="ctr"/>
            <a:r>
              <a:rPr lang="en-GB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IOCD Technical Resource</a:t>
            </a:r>
          </a:p>
          <a:p>
            <a:pPr algn="ctr"/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Stephen A. Matlin</a:t>
            </a:r>
          </a:p>
          <a:p>
            <a:pPr algn="ctr">
              <a:spcBef>
                <a:spcPts val="300"/>
              </a:spcBef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s.matlin@imperial.ac.uk</a:t>
            </a:r>
          </a:p>
          <a:p>
            <a:pPr algn="ctr">
              <a:spcBef>
                <a:spcPts val="300"/>
              </a:spcBef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www.iocd.org</a:t>
            </a: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Suggested citation: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S.A. Matlin. 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Systems-Oriented Concept Map Extension (SOCME) for biogeochemical flows of CO</a:t>
            </a:r>
            <a:r>
              <a:rPr lang="en-GB" sz="12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Technical Resource.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Organization for Chemical Sciences in Development,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Namur, published online May 2020.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87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3B0712-92A0-4FBE-87D9-E9363D1B138D}"/>
              </a:ext>
            </a:extLst>
          </p:cNvPr>
          <p:cNvGrpSpPr/>
          <p:nvPr/>
        </p:nvGrpSpPr>
        <p:grpSpPr>
          <a:xfrm>
            <a:off x="6068062" y="1376746"/>
            <a:ext cx="2937353" cy="2993314"/>
            <a:chOff x="5565355" y="1329888"/>
            <a:chExt cx="2937353" cy="299331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B27CD35-3506-4337-91FA-2A7DC346C209}"/>
                </a:ext>
              </a:extLst>
            </p:cNvPr>
            <p:cNvSpPr/>
            <p:nvPr/>
          </p:nvSpPr>
          <p:spPr>
            <a:xfrm rot="961929">
              <a:off x="5565355" y="1329888"/>
              <a:ext cx="2937353" cy="2993314"/>
            </a:xfrm>
            <a:prstGeom prst="ellipse">
              <a:avLst/>
            </a:prstGeom>
            <a:solidFill>
              <a:srgbClr val="F7C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7231FA-0FCF-4866-B41C-FA019DD2FD80}"/>
                </a:ext>
              </a:extLst>
            </p:cNvPr>
            <p:cNvSpPr txBox="1"/>
            <p:nvPr/>
          </p:nvSpPr>
          <p:spPr>
            <a:xfrm>
              <a:off x="6104025" y="1583336"/>
              <a:ext cx="191046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ANTHROPOGENIC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GENERATION SUBSYSTEM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5286D6D7-8D4B-432E-B458-C8A9C4C6844F}"/>
              </a:ext>
            </a:extLst>
          </p:cNvPr>
          <p:cNvSpPr/>
          <p:nvPr/>
        </p:nvSpPr>
        <p:spPr>
          <a:xfrm rot="961929">
            <a:off x="3181887" y="1888117"/>
            <a:ext cx="3223960" cy="3081767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F99C2E-E0BC-4747-A56F-EB222FFAB39A}"/>
              </a:ext>
            </a:extLst>
          </p:cNvPr>
          <p:cNvGrpSpPr/>
          <p:nvPr/>
        </p:nvGrpSpPr>
        <p:grpSpPr>
          <a:xfrm>
            <a:off x="4060535" y="2273501"/>
            <a:ext cx="1315243" cy="1183366"/>
            <a:chOff x="4050256" y="2618824"/>
            <a:chExt cx="720834" cy="73895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8D53B0-1A65-42B8-A258-712264BA804F}"/>
                </a:ext>
              </a:extLst>
            </p:cNvPr>
            <p:cNvSpPr/>
            <p:nvPr/>
          </p:nvSpPr>
          <p:spPr>
            <a:xfrm>
              <a:off x="4050256" y="2618824"/>
              <a:ext cx="720834" cy="43607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E84E22-DFD8-4E0B-9C20-C67E86BA86EA}"/>
                </a:ext>
              </a:extLst>
            </p:cNvPr>
            <p:cNvSpPr txBox="1"/>
            <p:nvPr/>
          </p:nvSpPr>
          <p:spPr>
            <a:xfrm>
              <a:off x="4162794" y="2711446"/>
              <a:ext cx="47852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Production of CO</a:t>
              </a:r>
              <a:r>
                <a:rPr lang="en-GB" sz="1400" b="1" baseline="-25000" dirty="0"/>
                <a:t>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59F2F-7ADB-4DC4-A65B-9F6E012160C0}"/>
              </a:ext>
            </a:extLst>
          </p:cNvPr>
          <p:cNvGrpSpPr/>
          <p:nvPr/>
        </p:nvGrpSpPr>
        <p:grpSpPr>
          <a:xfrm>
            <a:off x="4052724" y="3775053"/>
            <a:ext cx="1648878" cy="930147"/>
            <a:chOff x="3681569" y="3829962"/>
            <a:chExt cx="1648878" cy="93014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26547B-B236-4281-B90A-978CE4DDB4D8}"/>
                </a:ext>
              </a:extLst>
            </p:cNvPr>
            <p:cNvSpPr/>
            <p:nvPr/>
          </p:nvSpPr>
          <p:spPr>
            <a:xfrm>
              <a:off x="3681569" y="3829962"/>
              <a:ext cx="1606422" cy="93014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0FA0CB-EF4D-4E1B-A12F-79514AD5B755}"/>
                </a:ext>
              </a:extLst>
            </p:cNvPr>
            <p:cNvSpPr txBox="1"/>
            <p:nvPr/>
          </p:nvSpPr>
          <p:spPr>
            <a:xfrm>
              <a:off x="3695109" y="4018685"/>
              <a:ext cx="16353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Concentration increase to over 400 ppm</a:t>
              </a:r>
              <a:endParaRPr lang="en-GB" sz="1400" b="1" baseline="-25000" dirty="0"/>
            </a:p>
          </p:txBody>
        </p:sp>
      </p:grp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4C1C7CD1-D38B-41CD-9CE0-5BBEAEA899B8}"/>
              </a:ext>
            </a:extLst>
          </p:cNvPr>
          <p:cNvCxnSpPr>
            <a:cxnSpLocks/>
          </p:cNvCxnSpPr>
          <p:nvPr/>
        </p:nvCxnSpPr>
        <p:spPr>
          <a:xfrm rot="5400000">
            <a:off x="4575867" y="3366880"/>
            <a:ext cx="566211" cy="179975"/>
          </a:xfrm>
          <a:prstGeom prst="curvedConnector3">
            <a:avLst>
              <a:gd name="adj1" fmla="val 692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ABF3ABB-449D-48B8-8FE0-704CB258750A}"/>
              </a:ext>
            </a:extLst>
          </p:cNvPr>
          <p:cNvSpPr txBox="1"/>
          <p:nvPr/>
        </p:nvSpPr>
        <p:spPr>
          <a:xfrm>
            <a:off x="3441676" y="3135509"/>
            <a:ext cx="137429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slowly adds to CO</a:t>
            </a:r>
            <a:r>
              <a:rPr lang="en-GB" sz="1400" baseline="-25000" dirty="0"/>
              <a:t>2</a:t>
            </a:r>
            <a:r>
              <a:rPr lang="en-GB" sz="1400" dirty="0"/>
              <a:t> in atmosphere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6BB58-99EE-4897-9674-250CF30A75DA}"/>
              </a:ext>
            </a:extLst>
          </p:cNvPr>
          <p:cNvGrpSpPr/>
          <p:nvPr/>
        </p:nvGrpSpPr>
        <p:grpSpPr>
          <a:xfrm>
            <a:off x="5303373" y="2794584"/>
            <a:ext cx="3403583" cy="661028"/>
            <a:chOff x="4839823" y="2764183"/>
            <a:chExt cx="3403583" cy="66102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C94D36-4E24-43AD-876F-7343B42B7434}"/>
                </a:ext>
              </a:extLst>
            </p:cNvPr>
            <p:cNvGrpSpPr/>
            <p:nvPr/>
          </p:nvGrpSpPr>
          <p:grpSpPr>
            <a:xfrm>
              <a:off x="6766646" y="2785005"/>
              <a:ext cx="1476760" cy="640206"/>
              <a:chOff x="6155114" y="2585685"/>
              <a:chExt cx="1476760" cy="640206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4349E62-70F4-4FE2-BF26-A1C51A1E8F51}"/>
                  </a:ext>
                </a:extLst>
              </p:cNvPr>
              <p:cNvSpPr/>
              <p:nvPr/>
            </p:nvSpPr>
            <p:spPr>
              <a:xfrm>
                <a:off x="6155114" y="2585685"/>
                <a:ext cx="147676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33EB12-F272-471F-A6B7-F00B857CA548}"/>
                  </a:ext>
                </a:extLst>
              </p:cNvPr>
              <p:cNvSpPr txBox="1"/>
              <p:nvPr/>
            </p:nvSpPr>
            <p:spPr>
              <a:xfrm>
                <a:off x="6207588" y="2700846"/>
                <a:ext cx="131523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Heating calcium carbonate</a:t>
                </a:r>
                <a:endParaRPr lang="en-GB" sz="1400" b="1" baseline="-25000" dirty="0"/>
              </a:p>
            </p:txBody>
          </p:sp>
        </p:grpSp>
        <p:cxnSp>
          <p:nvCxnSpPr>
            <p:cNvPr id="148" name="Connector: Curved 147">
              <a:extLst>
                <a:ext uri="{FF2B5EF4-FFF2-40B4-BE49-F238E27FC236}">
                  <a16:creationId xmlns:a16="http://schemas.microsoft.com/office/drawing/2014/main" id="{E5E9138F-A214-46CF-9110-F9725576A5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839823" y="2876524"/>
              <a:ext cx="1931883" cy="167471"/>
            </a:xfrm>
            <a:prstGeom prst="curvedConnector3">
              <a:avLst>
                <a:gd name="adj1" fmla="val 794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42FB54-447A-4F9A-9685-1F97E9E15FD8}"/>
                </a:ext>
              </a:extLst>
            </p:cNvPr>
            <p:cNvSpPr txBox="1"/>
            <p:nvPr/>
          </p:nvSpPr>
          <p:spPr>
            <a:xfrm>
              <a:off x="5228617" y="2764183"/>
              <a:ext cx="159050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concrete production</a:t>
              </a:r>
              <a:endParaRPr lang="en-GB" sz="1400" baseline="-25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D978A24-1F15-45C5-A48A-2299FB4EE886}"/>
              </a:ext>
            </a:extLst>
          </p:cNvPr>
          <p:cNvGrpSpPr/>
          <p:nvPr/>
        </p:nvGrpSpPr>
        <p:grpSpPr>
          <a:xfrm>
            <a:off x="5475051" y="2077995"/>
            <a:ext cx="3231907" cy="640206"/>
            <a:chOff x="5008711" y="2047594"/>
            <a:chExt cx="2966407" cy="64020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CB53D5-5F2C-4244-B0C5-3849CC902528}"/>
                </a:ext>
              </a:extLst>
            </p:cNvPr>
            <p:cNvGrpSpPr/>
            <p:nvPr/>
          </p:nvGrpSpPr>
          <p:grpSpPr>
            <a:xfrm>
              <a:off x="6445908" y="2047594"/>
              <a:ext cx="1529210" cy="640206"/>
              <a:chOff x="6462293" y="2354551"/>
              <a:chExt cx="1529210" cy="64020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DDA8242-777C-4AA1-AC53-1BF9B01133D3}"/>
                  </a:ext>
                </a:extLst>
              </p:cNvPr>
              <p:cNvSpPr/>
              <p:nvPr/>
            </p:nvSpPr>
            <p:spPr>
              <a:xfrm>
                <a:off x="6462293" y="2354551"/>
                <a:ext cx="152921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346BAB-8CF4-41CF-AE39-087332C55EC9}"/>
                  </a:ext>
                </a:extLst>
              </p:cNvPr>
              <p:cNvSpPr txBox="1"/>
              <p:nvPr/>
            </p:nvSpPr>
            <p:spPr>
              <a:xfrm>
                <a:off x="6568464" y="2479321"/>
                <a:ext cx="13121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Deforestation by burning</a:t>
                </a:r>
                <a:endParaRPr lang="en-GB" sz="1400" b="1" baseline="-25000" dirty="0"/>
              </a:p>
            </p:txBody>
          </p:sp>
        </p:grpSp>
        <p:cxnSp>
          <p:nvCxnSpPr>
            <p:cNvPr id="155" name="Connector: Curved 154">
              <a:extLst>
                <a:ext uri="{FF2B5EF4-FFF2-40B4-BE49-F238E27FC236}">
                  <a16:creationId xmlns:a16="http://schemas.microsoft.com/office/drawing/2014/main" id="{03D5294B-851B-4F67-B145-05E7B02DDC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8711" y="2455334"/>
              <a:ext cx="1432436" cy="203400"/>
            </a:xfrm>
            <a:prstGeom prst="curvedConnector3">
              <a:avLst>
                <a:gd name="adj1" fmla="val 402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4946AA52-CFAE-40AD-A7FE-469297C624C1}"/>
                </a:ext>
              </a:extLst>
            </p:cNvPr>
            <p:cNvSpPr txBox="1"/>
            <p:nvPr/>
          </p:nvSpPr>
          <p:spPr>
            <a:xfrm>
              <a:off x="5075168" y="2177942"/>
              <a:ext cx="130939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creating agricultural land</a:t>
              </a:r>
              <a:endParaRPr lang="en-GB" sz="1400" baseline="-25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1A5052-DB8A-422F-9A8B-D3C908FED04A}"/>
              </a:ext>
            </a:extLst>
          </p:cNvPr>
          <p:cNvGrpSpPr/>
          <p:nvPr/>
        </p:nvGrpSpPr>
        <p:grpSpPr>
          <a:xfrm>
            <a:off x="5307442" y="2939348"/>
            <a:ext cx="3004757" cy="1143291"/>
            <a:chOff x="5138987" y="2939348"/>
            <a:chExt cx="3004757" cy="114329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8C3505B-16BD-46B3-AC43-506AF951E9F2}"/>
                </a:ext>
              </a:extLst>
            </p:cNvPr>
            <p:cNvGrpSpPr/>
            <p:nvPr/>
          </p:nvGrpSpPr>
          <p:grpSpPr>
            <a:xfrm>
              <a:off x="6806470" y="3552817"/>
              <a:ext cx="1337274" cy="529822"/>
              <a:chOff x="6849484" y="3568695"/>
              <a:chExt cx="1337274" cy="52982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1267882-8931-4AA2-8736-ED9D63253B64}"/>
                  </a:ext>
                </a:extLst>
              </p:cNvPr>
              <p:cNvSpPr/>
              <p:nvPr/>
            </p:nvSpPr>
            <p:spPr>
              <a:xfrm>
                <a:off x="6854915" y="3568695"/>
                <a:ext cx="1298821" cy="529822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9E6D499-86DF-4AF9-8582-3CFE1F961BD7}"/>
                  </a:ext>
                </a:extLst>
              </p:cNvPr>
              <p:cNvSpPr txBox="1"/>
              <p:nvPr/>
            </p:nvSpPr>
            <p:spPr>
              <a:xfrm>
                <a:off x="6849484" y="3661746"/>
                <a:ext cx="133727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Burning fossil fuels</a:t>
                </a:r>
                <a:endParaRPr lang="en-GB" sz="1400" b="1" baseline="-25000" dirty="0"/>
              </a:p>
            </p:txBody>
          </p:sp>
        </p:grpSp>
        <p:cxnSp>
          <p:nvCxnSpPr>
            <p:cNvPr id="161" name="Connector: Curved 160">
              <a:extLst>
                <a:ext uri="{FF2B5EF4-FFF2-40B4-BE49-F238E27FC236}">
                  <a16:creationId xmlns:a16="http://schemas.microsoft.com/office/drawing/2014/main" id="{9E1A98A3-5F01-43C2-BC5D-B3A7C94ABE14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10800000">
              <a:off x="5138987" y="2939348"/>
              <a:ext cx="1612370" cy="807671"/>
            </a:xfrm>
            <a:prstGeom prst="curvedConnector3">
              <a:avLst>
                <a:gd name="adj1" fmla="val 8583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5CC2470-CA81-451B-8A70-AC14700B7D2D}"/>
                </a:ext>
              </a:extLst>
            </p:cNvPr>
            <p:cNvSpPr txBox="1"/>
            <p:nvPr/>
          </p:nvSpPr>
          <p:spPr>
            <a:xfrm>
              <a:off x="5471708" y="3324598"/>
              <a:ext cx="158513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energy production</a:t>
              </a:r>
              <a:endParaRPr lang="en-GB" sz="1400" baseline="-250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5D5C2F2-4002-4EB0-9247-A289D0F21905}"/>
              </a:ext>
            </a:extLst>
          </p:cNvPr>
          <p:cNvGrpSpPr/>
          <p:nvPr/>
        </p:nvGrpSpPr>
        <p:grpSpPr>
          <a:xfrm>
            <a:off x="71632" y="186731"/>
            <a:ext cx="3432002" cy="4515882"/>
            <a:chOff x="71632" y="186731"/>
            <a:chExt cx="3432002" cy="4515882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7F7C5EC-D1B9-4AC1-91C2-1CC72BF20E29}"/>
                </a:ext>
              </a:extLst>
            </p:cNvPr>
            <p:cNvSpPr/>
            <p:nvPr/>
          </p:nvSpPr>
          <p:spPr>
            <a:xfrm rot="971006">
              <a:off x="71632" y="186731"/>
              <a:ext cx="3432002" cy="4515882"/>
            </a:xfrm>
            <a:prstGeom prst="ellipse">
              <a:avLst/>
            </a:prstGeom>
            <a:solidFill>
              <a:srgbClr val="CBE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45D0C5B-D473-4EF0-80F8-A249E0BCF590}"/>
                </a:ext>
              </a:extLst>
            </p:cNvPr>
            <p:cNvSpPr txBox="1"/>
            <p:nvPr/>
          </p:nvSpPr>
          <p:spPr>
            <a:xfrm>
              <a:off x="1138144" y="451970"/>
              <a:ext cx="1735396" cy="4378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OCEAN INTERACTION SUBSYSTEM</a:t>
              </a:r>
            </a:p>
          </p:txBody>
        </p:sp>
      </p:grp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5F9BBBE7-AD06-4DBE-9A80-1C282BD0CA2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491" y="3273217"/>
            <a:ext cx="717763" cy="66871"/>
          </a:xfrm>
          <a:prstGeom prst="curvedConnector3">
            <a:avLst>
              <a:gd name="adj1" fmla="val 2876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1A0F186-B759-476D-BD98-7D9AD9815C8D}"/>
              </a:ext>
            </a:extLst>
          </p:cNvPr>
          <p:cNvGrpSpPr/>
          <p:nvPr/>
        </p:nvGrpSpPr>
        <p:grpSpPr>
          <a:xfrm>
            <a:off x="418422" y="3789510"/>
            <a:ext cx="1188036" cy="524172"/>
            <a:chOff x="-387941" y="1953806"/>
            <a:chExt cx="875276" cy="605152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0EE4C64-6C9E-4E78-B9D5-AABA358E6A7A}"/>
                </a:ext>
              </a:extLst>
            </p:cNvPr>
            <p:cNvSpPr/>
            <p:nvPr/>
          </p:nvSpPr>
          <p:spPr>
            <a:xfrm>
              <a:off x="-387941" y="1953806"/>
              <a:ext cx="875276" cy="605152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4BCD5AC-7F93-48ED-91FD-815C36297677}"/>
                </a:ext>
              </a:extLst>
            </p:cNvPr>
            <p:cNvSpPr txBox="1"/>
            <p:nvPr/>
          </p:nvSpPr>
          <p:spPr>
            <a:xfrm>
              <a:off x="-352767" y="1978385"/>
              <a:ext cx="739713" cy="4974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Coral bleaching</a:t>
              </a:r>
              <a:endParaRPr lang="en-GB" sz="1400" b="1" baseline="-25000" dirty="0"/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0F0ADEBE-A85D-46BE-8E02-7B73A5D6686F}"/>
              </a:ext>
            </a:extLst>
          </p:cNvPr>
          <p:cNvSpPr txBox="1"/>
          <p:nvPr/>
        </p:nvSpPr>
        <p:spPr>
          <a:xfrm>
            <a:off x="42431" y="3193012"/>
            <a:ext cx="95052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contributes to</a:t>
            </a:r>
            <a:endParaRPr lang="en-GB" sz="1400" baseline="-25000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86609C-D0D8-42FF-8BD8-08CAECC8DCFA}"/>
              </a:ext>
            </a:extLst>
          </p:cNvPr>
          <p:cNvGrpSpPr/>
          <p:nvPr/>
        </p:nvGrpSpPr>
        <p:grpSpPr>
          <a:xfrm>
            <a:off x="77663" y="2409141"/>
            <a:ext cx="1188035" cy="642048"/>
            <a:chOff x="243822" y="1903679"/>
            <a:chExt cx="966365" cy="73742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4175956-253C-4B6B-8335-E5A0C03D1B3A}"/>
                </a:ext>
              </a:extLst>
            </p:cNvPr>
            <p:cNvSpPr/>
            <p:nvPr/>
          </p:nvSpPr>
          <p:spPr>
            <a:xfrm>
              <a:off x="243822" y="1903679"/>
              <a:ext cx="966365" cy="527283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217BD12-FB63-4F31-B310-F1247B885A36}"/>
                </a:ext>
              </a:extLst>
            </p:cNvPr>
            <p:cNvSpPr txBox="1"/>
            <p:nvPr/>
          </p:nvSpPr>
          <p:spPr>
            <a:xfrm>
              <a:off x="368308" y="1906531"/>
              <a:ext cx="652728" cy="7345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 formation</a:t>
              </a:r>
              <a:endParaRPr lang="en-GB" sz="1400" b="1" baseline="-25000" dirty="0"/>
            </a:p>
          </p:txBody>
        </p:sp>
      </p:grpSp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id="{49290777-CA05-4D14-B5BE-D9AF8A8043CA}"/>
              </a:ext>
            </a:extLst>
          </p:cNvPr>
          <p:cNvCxnSpPr>
            <a:cxnSpLocks/>
          </p:cNvCxnSpPr>
          <p:nvPr/>
        </p:nvCxnSpPr>
        <p:spPr>
          <a:xfrm rot="10800000">
            <a:off x="1162051" y="2815405"/>
            <a:ext cx="526409" cy="264733"/>
          </a:xfrm>
          <a:prstGeom prst="curvedConnector3">
            <a:avLst>
              <a:gd name="adj1" fmla="val 958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C85B2B8-C744-4703-B9EA-52B649865413}"/>
              </a:ext>
            </a:extLst>
          </p:cNvPr>
          <p:cNvSpPr txBox="1"/>
          <p:nvPr/>
        </p:nvSpPr>
        <p:spPr>
          <a:xfrm>
            <a:off x="1124621" y="2345870"/>
            <a:ext cx="725721" cy="646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reacts with water</a:t>
            </a:r>
            <a:endParaRPr lang="en-GB" sz="1400" baseline="-25000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C9EE652-E78B-4F41-B5FB-2EB32FB6FEE9}"/>
              </a:ext>
            </a:extLst>
          </p:cNvPr>
          <p:cNvGrpSpPr/>
          <p:nvPr/>
        </p:nvGrpSpPr>
        <p:grpSpPr>
          <a:xfrm>
            <a:off x="421703" y="927226"/>
            <a:ext cx="2851540" cy="1836957"/>
            <a:chOff x="421703" y="927226"/>
            <a:chExt cx="2851540" cy="1836957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336E382-A3E8-47B4-95B0-223F8AF50F26}"/>
                </a:ext>
              </a:extLst>
            </p:cNvPr>
            <p:cNvSpPr/>
            <p:nvPr/>
          </p:nvSpPr>
          <p:spPr>
            <a:xfrm>
              <a:off x="421703" y="1207838"/>
              <a:ext cx="1326251" cy="532826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07D63D10-8051-4783-A4B8-7FB931D559E1}"/>
                </a:ext>
              </a:extLst>
            </p:cNvPr>
            <p:cNvSpPr txBox="1"/>
            <p:nvPr/>
          </p:nvSpPr>
          <p:spPr>
            <a:xfrm>
              <a:off x="558243" y="1236816"/>
              <a:ext cx="9890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deep ocean</a:t>
              </a:r>
              <a:endParaRPr lang="en-GB" sz="1400" b="1" baseline="-25000" dirty="0"/>
            </a:p>
          </p:txBody>
        </p:sp>
        <p:cxnSp>
          <p:nvCxnSpPr>
            <p:cNvPr id="85" name="Connector: Curved 84">
              <a:extLst>
                <a:ext uri="{FF2B5EF4-FFF2-40B4-BE49-F238E27FC236}">
                  <a16:creationId xmlns:a16="http://schemas.microsoft.com/office/drawing/2014/main" id="{BA0FA48B-004E-416F-8CA2-6507801EA1E0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269140" y="1876722"/>
              <a:ext cx="1016430" cy="758492"/>
            </a:xfrm>
            <a:prstGeom prst="curvedConnector3">
              <a:avLst>
                <a:gd name="adj1" fmla="val 612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4CE5FF4-A806-4611-8C63-DE8E275E5E29}"/>
                </a:ext>
              </a:extLst>
            </p:cNvPr>
            <p:cNvSpPr txBox="1"/>
            <p:nvPr/>
          </p:nvSpPr>
          <p:spPr>
            <a:xfrm>
              <a:off x="1465562" y="1566305"/>
              <a:ext cx="120207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may </a:t>
              </a:r>
            </a:p>
            <a:p>
              <a:pPr algn="ctr"/>
              <a:r>
                <a:rPr lang="en-GB" sz="1400" dirty="0"/>
                <a:t>make transition to</a:t>
              </a:r>
              <a:endParaRPr lang="en-GB" sz="1400" baseline="-25000" dirty="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BBD6AA6-8191-4521-AD41-929E195FDA1F}"/>
                </a:ext>
              </a:extLst>
            </p:cNvPr>
            <p:cNvSpPr/>
            <p:nvPr/>
          </p:nvSpPr>
          <p:spPr>
            <a:xfrm>
              <a:off x="1946992" y="927226"/>
              <a:ext cx="1326251" cy="643769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3040636-B5AA-40AD-A7BD-E191428BA756}"/>
                </a:ext>
              </a:extLst>
            </p:cNvPr>
            <p:cNvSpPr txBox="1"/>
            <p:nvPr/>
          </p:nvSpPr>
          <p:spPr>
            <a:xfrm>
              <a:off x="2095735" y="1016279"/>
              <a:ext cx="989038" cy="5206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ocean biome</a:t>
              </a:r>
              <a:endParaRPr lang="en-GB" sz="1400" b="1" baseline="-25000" dirty="0"/>
            </a:p>
          </p:txBody>
        </p:sp>
        <p:cxnSp>
          <p:nvCxnSpPr>
            <p:cNvPr id="89" name="Connector: Curved 88">
              <a:extLst>
                <a:ext uri="{FF2B5EF4-FFF2-40B4-BE49-F238E27FC236}">
                  <a16:creationId xmlns:a16="http://schemas.microsoft.com/office/drawing/2014/main" id="{58A7C46B-05DD-4701-ABC3-32F67CA1E829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2356" y="2078400"/>
              <a:ext cx="1060551" cy="245465"/>
            </a:xfrm>
            <a:prstGeom prst="curvedConnector3">
              <a:avLst>
                <a:gd name="adj1" fmla="val 344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1461355-168E-4E3E-AFEF-F35648366E51}"/>
              </a:ext>
            </a:extLst>
          </p:cNvPr>
          <p:cNvGrpSpPr/>
          <p:nvPr/>
        </p:nvGrpSpPr>
        <p:grpSpPr>
          <a:xfrm>
            <a:off x="1732951" y="2421827"/>
            <a:ext cx="2306572" cy="976772"/>
            <a:chOff x="1732951" y="2421827"/>
            <a:chExt cx="2306572" cy="976772"/>
          </a:xfrm>
        </p:grpSpPr>
        <p:cxnSp>
          <p:nvCxnSpPr>
            <p:cNvPr id="91" name="Connector: Curved 90">
              <a:extLst>
                <a:ext uri="{FF2B5EF4-FFF2-40B4-BE49-F238E27FC236}">
                  <a16:creationId xmlns:a16="http://schemas.microsoft.com/office/drawing/2014/main" id="{40610BA2-99AB-4027-A9E3-CD8605FA626B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84775" y="2793777"/>
              <a:ext cx="954748" cy="253959"/>
            </a:xfrm>
            <a:prstGeom prst="curvedConnector3">
              <a:avLst>
                <a:gd name="adj1" fmla="val 410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49B85BA-81BB-4BF0-86C5-53028EEDCA58}"/>
                </a:ext>
              </a:extLst>
            </p:cNvPr>
            <p:cNvSpPr/>
            <p:nvPr/>
          </p:nvSpPr>
          <p:spPr>
            <a:xfrm>
              <a:off x="1732951" y="2864044"/>
              <a:ext cx="1358384" cy="534555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EF27951-3B7B-4AE5-BCFB-2E1BC07F2C5D}"/>
                </a:ext>
              </a:extLst>
            </p:cNvPr>
            <p:cNvSpPr txBox="1"/>
            <p:nvPr/>
          </p:nvSpPr>
          <p:spPr>
            <a:xfrm>
              <a:off x="1888814" y="2879160"/>
              <a:ext cx="108404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shallow ocean</a:t>
              </a:r>
              <a:endParaRPr lang="en-GB" sz="1400" b="1" baseline="-250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44F7022E-EBC9-45DE-B3B8-4C1287714E4D}"/>
                </a:ext>
              </a:extLst>
            </p:cNvPr>
            <p:cNvSpPr txBox="1"/>
            <p:nvPr/>
          </p:nvSpPr>
          <p:spPr>
            <a:xfrm>
              <a:off x="2766159" y="2489870"/>
              <a:ext cx="11759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gas exchange with water</a:t>
              </a:r>
              <a:endParaRPr lang="en-GB" sz="1400" baseline="-25000" dirty="0"/>
            </a:p>
          </p:txBody>
        </p:sp>
        <p:cxnSp>
          <p:nvCxnSpPr>
            <p:cNvPr id="95" name="Connector: Curved 94">
              <a:extLst>
                <a:ext uri="{FF2B5EF4-FFF2-40B4-BE49-F238E27FC236}">
                  <a16:creationId xmlns:a16="http://schemas.microsoft.com/office/drawing/2014/main" id="{78AFCFB3-C1EF-455C-9A82-3205EC108C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964" y="2421827"/>
              <a:ext cx="1517559" cy="371952"/>
            </a:xfrm>
            <a:prstGeom prst="curvedConnector3">
              <a:avLst>
                <a:gd name="adj1" fmla="val 564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D628EB3C-D392-4E45-8EA0-5D9E0DE14D9E}"/>
              </a:ext>
            </a:extLst>
          </p:cNvPr>
          <p:cNvSpPr txBox="1"/>
          <p:nvPr/>
        </p:nvSpPr>
        <p:spPr>
          <a:xfrm>
            <a:off x="3197624" y="3499164"/>
            <a:ext cx="1070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CORE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49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:a16="http://schemas.microsoft.com/office/drawing/2014/main" id="{98E3B19C-538D-4818-AC93-2E2CCEB1E155}"/>
              </a:ext>
            </a:extLst>
          </p:cNvPr>
          <p:cNvGrpSpPr/>
          <p:nvPr/>
        </p:nvGrpSpPr>
        <p:grpSpPr>
          <a:xfrm>
            <a:off x="2928966" y="41776"/>
            <a:ext cx="4179533" cy="3075845"/>
            <a:chOff x="3739957" y="407006"/>
            <a:chExt cx="2630948" cy="2113151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94E4871-69CF-4DFC-BB3C-A1920B4E5F2F}"/>
                </a:ext>
              </a:extLst>
            </p:cNvPr>
            <p:cNvSpPr/>
            <p:nvPr/>
          </p:nvSpPr>
          <p:spPr>
            <a:xfrm rot="312664">
              <a:off x="3739957" y="407006"/>
              <a:ext cx="2630948" cy="2113151"/>
            </a:xfrm>
            <a:prstGeom prst="ellipse">
              <a:avLst/>
            </a:prstGeom>
            <a:solidFill>
              <a:srgbClr val="F2C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2802D15-87FC-4F72-8BA0-91FCE3E5A928}"/>
                </a:ext>
              </a:extLst>
            </p:cNvPr>
            <p:cNvSpPr txBox="1"/>
            <p:nvPr/>
          </p:nvSpPr>
          <p:spPr>
            <a:xfrm>
              <a:off x="4250407" y="606811"/>
              <a:ext cx="1655885" cy="3130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b="1" dirty="0">
                  <a:solidFill>
                    <a:srgbClr val="FF0000"/>
                  </a:solidFill>
                </a:rPr>
                <a:t>LAND INTERACTION SUBSYSTEM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33B0712-92A0-4FBE-87D9-E9363D1B138D}"/>
              </a:ext>
            </a:extLst>
          </p:cNvPr>
          <p:cNvGrpSpPr/>
          <p:nvPr/>
        </p:nvGrpSpPr>
        <p:grpSpPr>
          <a:xfrm>
            <a:off x="6068062" y="1376746"/>
            <a:ext cx="2937353" cy="2993314"/>
            <a:chOff x="5565355" y="1329888"/>
            <a:chExt cx="2937353" cy="299331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B27CD35-3506-4337-91FA-2A7DC346C209}"/>
                </a:ext>
              </a:extLst>
            </p:cNvPr>
            <p:cNvSpPr/>
            <p:nvPr/>
          </p:nvSpPr>
          <p:spPr>
            <a:xfrm rot="961929">
              <a:off x="5565355" y="1329888"/>
              <a:ext cx="2937353" cy="2993314"/>
            </a:xfrm>
            <a:prstGeom prst="ellipse">
              <a:avLst/>
            </a:prstGeom>
            <a:solidFill>
              <a:srgbClr val="F7C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7231FA-0FCF-4866-B41C-FA019DD2FD80}"/>
                </a:ext>
              </a:extLst>
            </p:cNvPr>
            <p:cNvSpPr txBox="1"/>
            <p:nvPr/>
          </p:nvSpPr>
          <p:spPr>
            <a:xfrm>
              <a:off x="6104025" y="1583336"/>
              <a:ext cx="191046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ANTHROPOGENIC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GENERATION SUBSYSTEM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5286D6D7-8D4B-432E-B458-C8A9C4C6844F}"/>
              </a:ext>
            </a:extLst>
          </p:cNvPr>
          <p:cNvSpPr/>
          <p:nvPr/>
        </p:nvSpPr>
        <p:spPr>
          <a:xfrm rot="961929">
            <a:off x="3181887" y="1888117"/>
            <a:ext cx="3223960" cy="3081767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F99C2E-E0BC-4747-A56F-EB222FFAB39A}"/>
              </a:ext>
            </a:extLst>
          </p:cNvPr>
          <p:cNvGrpSpPr/>
          <p:nvPr/>
        </p:nvGrpSpPr>
        <p:grpSpPr>
          <a:xfrm>
            <a:off x="4060535" y="2273501"/>
            <a:ext cx="1315243" cy="1183366"/>
            <a:chOff x="4050256" y="2618824"/>
            <a:chExt cx="720834" cy="73895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8D53B0-1A65-42B8-A258-712264BA804F}"/>
                </a:ext>
              </a:extLst>
            </p:cNvPr>
            <p:cNvSpPr/>
            <p:nvPr/>
          </p:nvSpPr>
          <p:spPr>
            <a:xfrm>
              <a:off x="4050256" y="2618824"/>
              <a:ext cx="720834" cy="43607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E84E22-DFD8-4E0B-9C20-C67E86BA86EA}"/>
                </a:ext>
              </a:extLst>
            </p:cNvPr>
            <p:cNvSpPr txBox="1"/>
            <p:nvPr/>
          </p:nvSpPr>
          <p:spPr>
            <a:xfrm>
              <a:off x="4162794" y="2711446"/>
              <a:ext cx="47852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Production of CO</a:t>
              </a:r>
              <a:r>
                <a:rPr lang="en-GB" sz="1400" b="1" baseline="-25000" dirty="0"/>
                <a:t>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59F2F-7ADB-4DC4-A65B-9F6E012160C0}"/>
              </a:ext>
            </a:extLst>
          </p:cNvPr>
          <p:cNvGrpSpPr/>
          <p:nvPr/>
        </p:nvGrpSpPr>
        <p:grpSpPr>
          <a:xfrm>
            <a:off x="4052724" y="3775053"/>
            <a:ext cx="1648878" cy="930147"/>
            <a:chOff x="3681569" y="3829962"/>
            <a:chExt cx="1648878" cy="93014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26547B-B236-4281-B90A-978CE4DDB4D8}"/>
                </a:ext>
              </a:extLst>
            </p:cNvPr>
            <p:cNvSpPr/>
            <p:nvPr/>
          </p:nvSpPr>
          <p:spPr>
            <a:xfrm>
              <a:off x="3681569" y="3829962"/>
              <a:ext cx="1606422" cy="93014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0FA0CB-EF4D-4E1B-A12F-79514AD5B755}"/>
                </a:ext>
              </a:extLst>
            </p:cNvPr>
            <p:cNvSpPr txBox="1"/>
            <p:nvPr/>
          </p:nvSpPr>
          <p:spPr>
            <a:xfrm>
              <a:off x="3695109" y="4018685"/>
              <a:ext cx="16353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Concentration increase to over 400 ppm</a:t>
              </a:r>
              <a:endParaRPr lang="en-GB" sz="1400" b="1" baseline="-25000" dirty="0"/>
            </a:p>
          </p:txBody>
        </p:sp>
      </p:grp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4C1C7CD1-D38B-41CD-9CE0-5BBEAEA899B8}"/>
              </a:ext>
            </a:extLst>
          </p:cNvPr>
          <p:cNvCxnSpPr>
            <a:cxnSpLocks/>
          </p:cNvCxnSpPr>
          <p:nvPr/>
        </p:nvCxnSpPr>
        <p:spPr>
          <a:xfrm rot="5400000">
            <a:off x="4575867" y="3366880"/>
            <a:ext cx="566211" cy="179975"/>
          </a:xfrm>
          <a:prstGeom prst="curvedConnector3">
            <a:avLst>
              <a:gd name="adj1" fmla="val 692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ABF3ABB-449D-48B8-8FE0-704CB258750A}"/>
              </a:ext>
            </a:extLst>
          </p:cNvPr>
          <p:cNvSpPr txBox="1"/>
          <p:nvPr/>
        </p:nvSpPr>
        <p:spPr>
          <a:xfrm>
            <a:off x="3441676" y="3135509"/>
            <a:ext cx="137429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slowly adds to CO</a:t>
            </a:r>
            <a:r>
              <a:rPr lang="en-GB" sz="1400" baseline="-25000" dirty="0"/>
              <a:t>2</a:t>
            </a:r>
            <a:r>
              <a:rPr lang="en-GB" sz="1400" dirty="0"/>
              <a:t> in atmosphere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6BB58-99EE-4897-9674-250CF30A75DA}"/>
              </a:ext>
            </a:extLst>
          </p:cNvPr>
          <p:cNvGrpSpPr/>
          <p:nvPr/>
        </p:nvGrpSpPr>
        <p:grpSpPr>
          <a:xfrm>
            <a:off x="5303373" y="2794584"/>
            <a:ext cx="3403583" cy="661028"/>
            <a:chOff x="4839823" y="2764183"/>
            <a:chExt cx="3403583" cy="66102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C94D36-4E24-43AD-876F-7343B42B7434}"/>
                </a:ext>
              </a:extLst>
            </p:cNvPr>
            <p:cNvGrpSpPr/>
            <p:nvPr/>
          </p:nvGrpSpPr>
          <p:grpSpPr>
            <a:xfrm>
              <a:off x="6766646" y="2785005"/>
              <a:ext cx="1476760" cy="640206"/>
              <a:chOff x="6155114" y="2585685"/>
              <a:chExt cx="1476760" cy="640206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4349E62-70F4-4FE2-BF26-A1C51A1E8F51}"/>
                  </a:ext>
                </a:extLst>
              </p:cNvPr>
              <p:cNvSpPr/>
              <p:nvPr/>
            </p:nvSpPr>
            <p:spPr>
              <a:xfrm>
                <a:off x="6155114" y="2585685"/>
                <a:ext cx="147676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33EB12-F272-471F-A6B7-F00B857CA548}"/>
                  </a:ext>
                </a:extLst>
              </p:cNvPr>
              <p:cNvSpPr txBox="1"/>
              <p:nvPr/>
            </p:nvSpPr>
            <p:spPr>
              <a:xfrm>
                <a:off x="6207588" y="2700846"/>
                <a:ext cx="131523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Heating calcium carbonate</a:t>
                </a:r>
                <a:endParaRPr lang="en-GB" sz="1400" b="1" baseline="-25000" dirty="0"/>
              </a:p>
            </p:txBody>
          </p:sp>
        </p:grpSp>
        <p:cxnSp>
          <p:nvCxnSpPr>
            <p:cNvPr id="148" name="Connector: Curved 147">
              <a:extLst>
                <a:ext uri="{FF2B5EF4-FFF2-40B4-BE49-F238E27FC236}">
                  <a16:creationId xmlns:a16="http://schemas.microsoft.com/office/drawing/2014/main" id="{E5E9138F-A214-46CF-9110-F9725576A5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839823" y="2876524"/>
              <a:ext cx="1931883" cy="167471"/>
            </a:xfrm>
            <a:prstGeom prst="curvedConnector3">
              <a:avLst>
                <a:gd name="adj1" fmla="val 794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42FB54-447A-4F9A-9685-1F97E9E15FD8}"/>
                </a:ext>
              </a:extLst>
            </p:cNvPr>
            <p:cNvSpPr txBox="1"/>
            <p:nvPr/>
          </p:nvSpPr>
          <p:spPr>
            <a:xfrm>
              <a:off x="5228617" y="2764183"/>
              <a:ext cx="159050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concrete production</a:t>
              </a:r>
              <a:endParaRPr lang="en-GB" sz="1400" baseline="-25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D978A24-1F15-45C5-A48A-2299FB4EE886}"/>
              </a:ext>
            </a:extLst>
          </p:cNvPr>
          <p:cNvGrpSpPr/>
          <p:nvPr/>
        </p:nvGrpSpPr>
        <p:grpSpPr>
          <a:xfrm>
            <a:off x="5475051" y="2077995"/>
            <a:ext cx="3231907" cy="640206"/>
            <a:chOff x="5008711" y="2047594"/>
            <a:chExt cx="2966407" cy="64020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CB53D5-5F2C-4244-B0C5-3849CC902528}"/>
                </a:ext>
              </a:extLst>
            </p:cNvPr>
            <p:cNvGrpSpPr/>
            <p:nvPr/>
          </p:nvGrpSpPr>
          <p:grpSpPr>
            <a:xfrm>
              <a:off x="6445908" y="2047594"/>
              <a:ext cx="1529210" cy="640206"/>
              <a:chOff x="6462293" y="2354551"/>
              <a:chExt cx="1529210" cy="64020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DDA8242-777C-4AA1-AC53-1BF9B01133D3}"/>
                  </a:ext>
                </a:extLst>
              </p:cNvPr>
              <p:cNvSpPr/>
              <p:nvPr/>
            </p:nvSpPr>
            <p:spPr>
              <a:xfrm>
                <a:off x="6462293" y="2354551"/>
                <a:ext cx="152921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346BAB-8CF4-41CF-AE39-087332C55EC9}"/>
                  </a:ext>
                </a:extLst>
              </p:cNvPr>
              <p:cNvSpPr txBox="1"/>
              <p:nvPr/>
            </p:nvSpPr>
            <p:spPr>
              <a:xfrm>
                <a:off x="6568464" y="2479321"/>
                <a:ext cx="13121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Deforestation by burning</a:t>
                </a:r>
                <a:endParaRPr lang="en-GB" sz="1400" b="1" baseline="-25000" dirty="0"/>
              </a:p>
            </p:txBody>
          </p:sp>
        </p:grpSp>
        <p:cxnSp>
          <p:nvCxnSpPr>
            <p:cNvPr id="155" name="Connector: Curved 154">
              <a:extLst>
                <a:ext uri="{FF2B5EF4-FFF2-40B4-BE49-F238E27FC236}">
                  <a16:creationId xmlns:a16="http://schemas.microsoft.com/office/drawing/2014/main" id="{03D5294B-851B-4F67-B145-05E7B02DDC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8711" y="2455334"/>
              <a:ext cx="1432436" cy="203400"/>
            </a:xfrm>
            <a:prstGeom prst="curvedConnector3">
              <a:avLst>
                <a:gd name="adj1" fmla="val 402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4946AA52-CFAE-40AD-A7FE-469297C624C1}"/>
                </a:ext>
              </a:extLst>
            </p:cNvPr>
            <p:cNvSpPr txBox="1"/>
            <p:nvPr/>
          </p:nvSpPr>
          <p:spPr>
            <a:xfrm>
              <a:off x="5075168" y="2177942"/>
              <a:ext cx="130939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creating agricultural land</a:t>
              </a:r>
              <a:endParaRPr lang="en-GB" sz="1400" baseline="-25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1A5052-DB8A-422F-9A8B-D3C908FED04A}"/>
              </a:ext>
            </a:extLst>
          </p:cNvPr>
          <p:cNvGrpSpPr/>
          <p:nvPr/>
        </p:nvGrpSpPr>
        <p:grpSpPr>
          <a:xfrm>
            <a:off x="5307442" y="2939348"/>
            <a:ext cx="3004757" cy="1143291"/>
            <a:chOff x="5138987" y="2939348"/>
            <a:chExt cx="3004757" cy="114329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8C3505B-16BD-46B3-AC43-506AF951E9F2}"/>
                </a:ext>
              </a:extLst>
            </p:cNvPr>
            <p:cNvGrpSpPr/>
            <p:nvPr/>
          </p:nvGrpSpPr>
          <p:grpSpPr>
            <a:xfrm>
              <a:off x="6806470" y="3552817"/>
              <a:ext cx="1337274" cy="529822"/>
              <a:chOff x="6849484" y="3568695"/>
              <a:chExt cx="1337274" cy="52982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1267882-8931-4AA2-8736-ED9D63253B64}"/>
                  </a:ext>
                </a:extLst>
              </p:cNvPr>
              <p:cNvSpPr/>
              <p:nvPr/>
            </p:nvSpPr>
            <p:spPr>
              <a:xfrm>
                <a:off x="6854915" y="3568695"/>
                <a:ext cx="1298821" cy="529822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9E6D499-86DF-4AF9-8582-3CFE1F961BD7}"/>
                  </a:ext>
                </a:extLst>
              </p:cNvPr>
              <p:cNvSpPr txBox="1"/>
              <p:nvPr/>
            </p:nvSpPr>
            <p:spPr>
              <a:xfrm>
                <a:off x="6849484" y="3661746"/>
                <a:ext cx="133727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Burning fossil fuels</a:t>
                </a:r>
                <a:endParaRPr lang="en-GB" sz="1400" b="1" baseline="-25000" dirty="0"/>
              </a:p>
            </p:txBody>
          </p:sp>
        </p:grpSp>
        <p:cxnSp>
          <p:nvCxnSpPr>
            <p:cNvPr id="161" name="Connector: Curved 160">
              <a:extLst>
                <a:ext uri="{FF2B5EF4-FFF2-40B4-BE49-F238E27FC236}">
                  <a16:creationId xmlns:a16="http://schemas.microsoft.com/office/drawing/2014/main" id="{9E1A98A3-5F01-43C2-BC5D-B3A7C94ABE14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10800000">
              <a:off x="5138987" y="2939348"/>
              <a:ext cx="1612370" cy="807671"/>
            </a:xfrm>
            <a:prstGeom prst="curvedConnector3">
              <a:avLst>
                <a:gd name="adj1" fmla="val 8583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5CC2470-CA81-451B-8A70-AC14700B7D2D}"/>
                </a:ext>
              </a:extLst>
            </p:cNvPr>
            <p:cNvSpPr txBox="1"/>
            <p:nvPr/>
          </p:nvSpPr>
          <p:spPr>
            <a:xfrm>
              <a:off x="5471708" y="3324598"/>
              <a:ext cx="158513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energy production</a:t>
              </a:r>
              <a:endParaRPr lang="en-GB" sz="1400" baseline="-25000" dirty="0"/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806E9100-8CBE-40DE-8DCC-72B8C31A6F2D}"/>
              </a:ext>
            </a:extLst>
          </p:cNvPr>
          <p:cNvSpPr/>
          <p:nvPr/>
        </p:nvSpPr>
        <p:spPr>
          <a:xfrm rot="971006">
            <a:off x="71632" y="186731"/>
            <a:ext cx="3432002" cy="4515882"/>
          </a:xfrm>
          <a:prstGeom prst="ellipse">
            <a:avLst/>
          </a:prstGeom>
          <a:solidFill>
            <a:srgbClr val="CBE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DCD3FA-4EA5-4C93-B08F-67361C8AFC27}"/>
              </a:ext>
            </a:extLst>
          </p:cNvPr>
          <p:cNvSpPr txBox="1"/>
          <p:nvPr/>
        </p:nvSpPr>
        <p:spPr>
          <a:xfrm>
            <a:off x="1138144" y="451970"/>
            <a:ext cx="1735396" cy="437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OCEAN INTERACTION SUBSYSTEM</a:t>
            </a:r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60EB9085-C971-4170-B659-0E59494EF5A3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491" y="3273217"/>
            <a:ext cx="717763" cy="66871"/>
          </a:xfrm>
          <a:prstGeom prst="curvedConnector3">
            <a:avLst>
              <a:gd name="adj1" fmla="val 2876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E1CB263-8BDE-4277-9EA5-3D5114EEED03}"/>
              </a:ext>
            </a:extLst>
          </p:cNvPr>
          <p:cNvGrpSpPr/>
          <p:nvPr/>
        </p:nvGrpSpPr>
        <p:grpSpPr>
          <a:xfrm>
            <a:off x="418422" y="3789510"/>
            <a:ext cx="1188036" cy="524172"/>
            <a:chOff x="-387941" y="1953806"/>
            <a:chExt cx="875276" cy="60515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30282D1-5CBF-4EA2-80BB-A32930C73D23}"/>
                </a:ext>
              </a:extLst>
            </p:cNvPr>
            <p:cNvSpPr/>
            <p:nvPr/>
          </p:nvSpPr>
          <p:spPr>
            <a:xfrm>
              <a:off x="-387941" y="1953806"/>
              <a:ext cx="875276" cy="605152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0DD0FAC-BF27-4634-9507-DB0863D7DEB2}"/>
                </a:ext>
              </a:extLst>
            </p:cNvPr>
            <p:cNvSpPr txBox="1"/>
            <p:nvPr/>
          </p:nvSpPr>
          <p:spPr>
            <a:xfrm>
              <a:off x="-352767" y="1978385"/>
              <a:ext cx="739713" cy="4974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Coral bleaching</a:t>
              </a:r>
              <a:endParaRPr lang="en-GB" sz="1400" b="1" baseline="-250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8766FF2-C011-48E1-8AE5-69E7715D98CB}"/>
              </a:ext>
            </a:extLst>
          </p:cNvPr>
          <p:cNvSpPr txBox="1"/>
          <p:nvPr/>
        </p:nvSpPr>
        <p:spPr>
          <a:xfrm>
            <a:off x="42431" y="3193012"/>
            <a:ext cx="95052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contributes to</a:t>
            </a:r>
            <a:endParaRPr lang="en-GB" sz="1400" baseline="-25000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B04350-6EA8-434C-AFAB-FFF8B1DB9ED0}"/>
              </a:ext>
            </a:extLst>
          </p:cNvPr>
          <p:cNvGrpSpPr/>
          <p:nvPr/>
        </p:nvGrpSpPr>
        <p:grpSpPr>
          <a:xfrm>
            <a:off x="77663" y="2409141"/>
            <a:ext cx="1188035" cy="642048"/>
            <a:chOff x="243822" y="1903679"/>
            <a:chExt cx="966365" cy="73742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BB93A1B-C247-4D05-ABDE-D0B9A657E696}"/>
                </a:ext>
              </a:extLst>
            </p:cNvPr>
            <p:cNvSpPr/>
            <p:nvPr/>
          </p:nvSpPr>
          <p:spPr>
            <a:xfrm>
              <a:off x="243822" y="1903679"/>
              <a:ext cx="966365" cy="527283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4CE9B0B-E081-412F-8D58-57D535D801F5}"/>
                </a:ext>
              </a:extLst>
            </p:cNvPr>
            <p:cNvSpPr txBox="1"/>
            <p:nvPr/>
          </p:nvSpPr>
          <p:spPr>
            <a:xfrm>
              <a:off x="368308" y="1906531"/>
              <a:ext cx="652728" cy="7345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 formation</a:t>
              </a:r>
              <a:endParaRPr lang="en-GB" sz="1400" b="1" baseline="-25000" dirty="0"/>
            </a:p>
          </p:txBody>
        </p:sp>
      </p:grp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B6606D18-5D08-4529-ACB4-D09AD2C3AA9B}"/>
              </a:ext>
            </a:extLst>
          </p:cNvPr>
          <p:cNvCxnSpPr>
            <a:cxnSpLocks/>
          </p:cNvCxnSpPr>
          <p:nvPr/>
        </p:nvCxnSpPr>
        <p:spPr>
          <a:xfrm rot="10800000">
            <a:off x="1162051" y="2815405"/>
            <a:ext cx="526409" cy="264733"/>
          </a:xfrm>
          <a:prstGeom prst="curvedConnector3">
            <a:avLst>
              <a:gd name="adj1" fmla="val 958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F2B1763-6893-40DE-B67B-76F0EF60A2D0}"/>
              </a:ext>
            </a:extLst>
          </p:cNvPr>
          <p:cNvSpPr txBox="1"/>
          <p:nvPr/>
        </p:nvSpPr>
        <p:spPr>
          <a:xfrm>
            <a:off x="1124621" y="2345870"/>
            <a:ext cx="725721" cy="646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reacts with water</a:t>
            </a:r>
            <a:endParaRPr lang="en-GB" sz="1400" baseline="-25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560A81-4D32-4189-82B1-788768B90F32}"/>
              </a:ext>
            </a:extLst>
          </p:cNvPr>
          <p:cNvGrpSpPr/>
          <p:nvPr/>
        </p:nvGrpSpPr>
        <p:grpSpPr>
          <a:xfrm>
            <a:off x="421703" y="927226"/>
            <a:ext cx="2851540" cy="1836957"/>
            <a:chOff x="421703" y="927226"/>
            <a:chExt cx="2851540" cy="1836957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A2AA676-3F5D-4159-99E9-EF09DBEDFC35}"/>
                </a:ext>
              </a:extLst>
            </p:cNvPr>
            <p:cNvSpPr/>
            <p:nvPr/>
          </p:nvSpPr>
          <p:spPr>
            <a:xfrm>
              <a:off x="421703" y="1207838"/>
              <a:ext cx="1326251" cy="532826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4FAFFA6-2FE4-4738-9128-E429BCAF0F93}"/>
                </a:ext>
              </a:extLst>
            </p:cNvPr>
            <p:cNvSpPr txBox="1"/>
            <p:nvPr/>
          </p:nvSpPr>
          <p:spPr>
            <a:xfrm>
              <a:off x="558243" y="1236816"/>
              <a:ext cx="9890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deep ocean</a:t>
              </a:r>
              <a:endParaRPr lang="en-GB" sz="1400" b="1" baseline="-25000" dirty="0"/>
            </a:p>
          </p:txBody>
        </p:sp>
        <p:cxnSp>
          <p:nvCxnSpPr>
            <p:cNvPr id="64" name="Connector: Curved 63">
              <a:extLst>
                <a:ext uri="{FF2B5EF4-FFF2-40B4-BE49-F238E27FC236}">
                  <a16:creationId xmlns:a16="http://schemas.microsoft.com/office/drawing/2014/main" id="{8309D487-8AEF-4BBC-AEDF-B6B0F17A7B0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269140" y="1876722"/>
              <a:ext cx="1016430" cy="758492"/>
            </a:xfrm>
            <a:prstGeom prst="curvedConnector3">
              <a:avLst>
                <a:gd name="adj1" fmla="val 612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DF0DCA0-0196-4974-9851-E0731BA261FD}"/>
                </a:ext>
              </a:extLst>
            </p:cNvPr>
            <p:cNvSpPr txBox="1"/>
            <p:nvPr/>
          </p:nvSpPr>
          <p:spPr>
            <a:xfrm>
              <a:off x="1465562" y="1566305"/>
              <a:ext cx="120207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may </a:t>
              </a:r>
            </a:p>
            <a:p>
              <a:pPr algn="ctr"/>
              <a:r>
                <a:rPr lang="en-GB" sz="1400" dirty="0"/>
                <a:t>make transition to</a:t>
              </a:r>
              <a:endParaRPr lang="en-GB" sz="1400" baseline="-2500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C02E08-0EF7-4E75-86E5-04347CB01B1E}"/>
                </a:ext>
              </a:extLst>
            </p:cNvPr>
            <p:cNvSpPr/>
            <p:nvPr/>
          </p:nvSpPr>
          <p:spPr>
            <a:xfrm>
              <a:off x="1946992" y="927226"/>
              <a:ext cx="1326251" cy="643769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59E94EC-92EA-4072-955C-1F80C494CA9A}"/>
                </a:ext>
              </a:extLst>
            </p:cNvPr>
            <p:cNvSpPr txBox="1"/>
            <p:nvPr/>
          </p:nvSpPr>
          <p:spPr>
            <a:xfrm>
              <a:off x="2095735" y="1016279"/>
              <a:ext cx="989038" cy="5206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ocean biome</a:t>
              </a:r>
              <a:endParaRPr lang="en-GB" sz="1400" b="1" baseline="-25000" dirty="0"/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EE1CE230-112D-4F2A-915E-E407034BBB31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2356" y="2078400"/>
              <a:ext cx="1060551" cy="245465"/>
            </a:xfrm>
            <a:prstGeom prst="curvedConnector3">
              <a:avLst>
                <a:gd name="adj1" fmla="val 344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DBBABBA-1334-4CA9-B088-EA83CFCC7BE0}"/>
              </a:ext>
            </a:extLst>
          </p:cNvPr>
          <p:cNvGrpSpPr/>
          <p:nvPr/>
        </p:nvGrpSpPr>
        <p:grpSpPr>
          <a:xfrm>
            <a:off x="1732951" y="2421827"/>
            <a:ext cx="2306572" cy="976772"/>
            <a:chOff x="1732951" y="2421827"/>
            <a:chExt cx="2306572" cy="976772"/>
          </a:xfrm>
        </p:grpSpPr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3BEBAA80-ECF2-4E80-9993-0860DC0AF1D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84775" y="2793777"/>
              <a:ext cx="954748" cy="253959"/>
            </a:xfrm>
            <a:prstGeom prst="curvedConnector3">
              <a:avLst>
                <a:gd name="adj1" fmla="val 410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50CC67C-BDFB-4F44-80A4-896C4A8AB84F}"/>
                </a:ext>
              </a:extLst>
            </p:cNvPr>
            <p:cNvSpPr/>
            <p:nvPr/>
          </p:nvSpPr>
          <p:spPr>
            <a:xfrm>
              <a:off x="1732951" y="2864044"/>
              <a:ext cx="1358384" cy="534555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F74A65-5C97-4729-B815-FB310B81D7A7}"/>
                </a:ext>
              </a:extLst>
            </p:cNvPr>
            <p:cNvSpPr txBox="1"/>
            <p:nvPr/>
          </p:nvSpPr>
          <p:spPr>
            <a:xfrm>
              <a:off x="1888814" y="2879160"/>
              <a:ext cx="108404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shallow ocean</a:t>
              </a:r>
              <a:endParaRPr lang="en-GB" sz="1400" b="1" baseline="-25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527AFA2-8148-44B1-B03D-0DEB4B79AFE8}"/>
                </a:ext>
              </a:extLst>
            </p:cNvPr>
            <p:cNvSpPr txBox="1"/>
            <p:nvPr/>
          </p:nvSpPr>
          <p:spPr>
            <a:xfrm>
              <a:off x="2766159" y="2489870"/>
              <a:ext cx="11759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gas exchange with water</a:t>
              </a:r>
              <a:endParaRPr lang="en-GB" sz="1400" baseline="-25000" dirty="0"/>
            </a:p>
          </p:txBody>
        </p: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4A0E3A6-3C93-4A6A-9B86-0FFF54CCB4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964" y="2421827"/>
              <a:ext cx="1517559" cy="371952"/>
            </a:xfrm>
            <a:prstGeom prst="curvedConnector3">
              <a:avLst>
                <a:gd name="adj1" fmla="val 564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F912D60-BA91-4F9E-BB36-63888602A4CA}"/>
              </a:ext>
            </a:extLst>
          </p:cNvPr>
          <p:cNvGrpSpPr/>
          <p:nvPr/>
        </p:nvGrpSpPr>
        <p:grpSpPr>
          <a:xfrm>
            <a:off x="4730318" y="651648"/>
            <a:ext cx="2000252" cy="1146349"/>
            <a:chOff x="4730318" y="651648"/>
            <a:chExt cx="2000252" cy="1146349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962D0F1D-C496-4C18-9A61-44405DDB9441}"/>
                </a:ext>
              </a:extLst>
            </p:cNvPr>
            <p:cNvGrpSpPr/>
            <p:nvPr/>
          </p:nvGrpSpPr>
          <p:grpSpPr>
            <a:xfrm>
              <a:off x="5471908" y="1107091"/>
              <a:ext cx="1258662" cy="690906"/>
              <a:chOff x="5471908" y="1107091"/>
              <a:chExt cx="1258662" cy="690906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3F297CE-D039-45B9-A0B7-3BA82809491B}"/>
                  </a:ext>
                </a:extLst>
              </p:cNvPr>
              <p:cNvSpPr/>
              <p:nvPr/>
            </p:nvSpPr>
            <p:spPr>
              <a:xfrm>
                <a:off x="5471908" y="1107091"/>
                <a:ext cx="1258662" cy="690906"/>
              </a:xfrm>
              <a:prstGeom prst="ellipse">
                <a:avLst/>
              </a:prstGeom>
              <a:solidFill>
                <a:srgbClr val="47A93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8B7CB3F-4EEE-4B63-9780-B2DA8A686BA2}"/>
                  </a:ext>
                </a:extLst>
              </p:cNvPr>
              <p:cNvSpPr txBox="1"/>
              <p:nvPr/>
            </p:nvSpPr>
            <p:spPr>
              <a:xfrm>
                <a:off x="5568947" y="1181559"/>
                <a:ext cx="110356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Uptake by animal biome</a:t>
                </a:r>
                <a:endParaRPr lang="en-GB" sz="1400" b="1" baseline="-25000" dirty="0"/>
              </a:p>
            </p:txBody>
          </p:sp>
        </p:grpSp>
        <p:cxnSp>
          <p:nvCxnSpPr>
            <p:cNvPr id="85" name="Connector: Curved 84">
              <a:extLst>
                <a:ext uri="{FF2B5EF4-FFF2-40B4-BE49-F238E27FC236}">
                  <a16:creationId xmlns:a16="http://schemas.microsoft.com/office/drawing/2014/main" id="{659F022E-A0F3-406E-B5CF-4C0C9FE7741A}"/>
                </a:ext>
              </a:extLst>
            </p:cNvPr>
            <p:cNvCxnSpPr>
              <a:cxnSpLocks/>
            </p:cNvCxnSpPr>
            <p:nvPr/>
          </p:nvCxnSpPr>
          <p:spPr>
            <a:xfrm>
              <a:off x="4730318" y="931460"/>
              <a:ext cx="683533" cy="412141"/>
            </a:xfrm>
            <a:prstGeom prst="curvedConnector3">
              <a:avLst>
                <a:gd name="adj1" fmla="val 2451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3CDA91C-3000-41CB-A8D0-E02E62D9A8AE}"/>
                </a:ext>
              </a:extLst>
            </p:cNvPr>
            <p:cNvSpPr txBox="1"/>
            <p:nvPr/>
          </p:nvSpPr>
          <p:spPr>
            <a:xfrm>
              <a:off x="4731659" y="651648"/>
              <a:ext cx="17590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reacts via consumption &amp; metabolism</a:t>
              </a:r>
              <a:endParaRPr lang="en-GB" sz="1400" baseline="-25000" dirty="0"/>
            </a:p>
          </p:txBody>
        </p:sp>
      </p:grp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1768016C-E437-4174-8BAA-301F3B37DA58}"/>
              </a:ext>
            </a:extLst>
          </p:cNvPr>
          <p:cNvCxnSpPr>
            <a:cxnSpLocks/>
          </p:cNvCxnSpPr>
          <p:nvPr/>
        </p:nvCxnSpPr>
        <p:spPr>
          <a:xfrm rot="5400000">
            <a:off x="4764974" y="1599009"/>
            <a:ext cx="803444" cy="569022"/>
          </a:xfrm>
          <a:prstGeom prst="curvedConnector3">
            <a:avLst>
              <a:gd name="adj1" fmla="val -8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565864BD-2EB2-4B98-8BC8-910EF27F7B74}"/>
              </a:ext>
            </a:extLst>
          </p:cNvPr>
          <p:cNvSpPr txBox="1"/>
          <p:nvPr/>
        </p:nvSpPr>
        <p:spPr>
          <a:xfrm>
            <a:off x="4899296" y="1766499"/>
            <a:ext cx="917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respiration</a:t>
            </a:r>
            <a:endParaRPr lang="en-GB" sz="1400" baseline="-25000" dirty="0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BD72F04-0967-4992-8B29-E0DAF19F10E5}"/>
              </a:ext>
            </a:extLst>
          </p:cNvPr>
          <p:cNvGrpSpPr/>
          <p:nvPr/>
        </p:nvGrpSpPr>
        <p:grpSpPr>
          <a:xfrm>
            <a:off x="3413633" y="667243"/>
            <a:ext cx="1352878" cy="1757450"/>
            <a:chOff x="3408190" y="667243"/>
            <a:chExt cx="1352878" cy="1757450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667AC39B-A36F-4C6B-8B3A-D15FDEA3CE1A}"/>
                </a:ext>
              </a:extLst>
            </p:cNvPr>
            <p:cNvSpPr/>
            <p:nvPr/>
          </p:nvSpPr>
          <p:spPr>
            <a:xfrm>
              <a:off x="3408190" y="667243"/>
              <a:ext cx="1352878" cy="555626"/>
            </a:xfrm>
            <a:prstGeom prst="ellipse">
              <a:avLst/>
            </a:prstGeom>
            <a:solidFill>
              <a:srgbClr val="47A93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E5E0978E-8B2B-4625-BF9B-D6C1956672CA}"/>
                </a:ext>
              </a:extLst>
            </p:cNvPr>
            <p:cNvSpPr txBox="1"/>
            <p:nvPr/>
          </p:nvSpPr>
          <p:spPr>
            <a:xfrm>
              <a:off x="3470646" y="716016"/>
              <a:ext cx="112518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plant biome</a:t>
              </a:r>
              <a:endParaRPr lang="en-GB" sz="1400" b="1" baseline="-25000" dirty="0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9B2BA08-211A-4AA5-93F6-765C5DF598D5}"/>
                </a:ext>
              </a:extLst>
            </p:cNvPr>
            <p:cNvGrpSpPr/>
            <p:nvPr/>
          </p:nvGrpSpPr>
          <p:grpSpPr>
            <a:xfrm>
              <a:off x="3607686" y="1183235"/>
              <a:ext cx="994216" cy="1241458"/>
              <a:chOff x="3607865" y="1167686"/>
              <a:chExt cx="994216" cy="1241458"/>
            </a:xfrm>
          </p:grpSpPr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D811554-3021-462F-A954-D54F24E2EE61}"/>
                  </a:ext>
                </a:extLst>
              </p:cNvPr>
              <p:cNvSpPr txBox="1"/>
              <p:nvPr/>
            </p:nvSpPr>
            <p:spPr>
              <a:xfrm>
                <a:off x="3730402" y="1167686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0" name="Connector: Curved 169">
                <a:extLst>
                  <a:ext uri="{FF2B5EF4-FFF2-40B4-BE49-F238E27FC236}">
                    <a16:creationId xmlns:a16="http://schemas.microsoft.com/office/drawing/2014/main" id="{2B9A951A-D39A-48C0-B378-EA9389D4C5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8" y="1520724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ctor: Curved 170">
                <a:extLst>
                  <a:ext uri="{FF2B5EF4-FFF2-40B4-BE49-F238E27FC236}">
                    <a16:creationId xmlns:a16="http://schemas.microsoft.com/office/drawing/2014/main" id="{67367D91-196F-4304-B095-23937B7882A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4" y="1720729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96527690-35A0-41AA-9B96-8B81B48564CC}"/>
                  </a:ext>
                </a:extLst>
              </p:cNvPr>
              <p:cNvSpPr txBox="1"/>
              <p:nvPr/>
            </p:nvSpPr>
            <p:spPr>
              <a:xfrm>
                <a:off x="3730403" y="1167687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3" name="Connector: Curved 172">
                <a:extLst>
                  <a:ext uri="{FF2B5EF4-FFF2-40B4-BE49-F238E27FC236}">
                    <a16:creationId xmlns:a16="http://schemas.microsoft.com/office/drawing/2014/main" id="{B44B8E24-3F02-4DDA-85B0-BCDBB7AFE8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9" y="1520725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ctor: Curved 173">
                <a:extLst>
                  <a:ext uri="{FF2B5EF4-FFF2-40B4-BE49-F238E27FC236}">
                    <a16:creationId xmlns:a16="http://schemas.microsoft.com/office/drawing/2014/main" id="{E44EA722-3671-4778-916F-02250A585D1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5" y="1720730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0EA73082-B6E3-414D-8159-EECB0C2C4D66}"/>
              </a:ext>
            </a:extLst>
          </p:cNvPr>
          <p:cNvSpPr txBox="1"/>
          <p:nvPr/>
        </p:nvSpPr>
        <p:spPr>
          <a:xfrm>
            <a:off x="3197624" y="3499164"/>
            <a:ext cx="1070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CORE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1146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val 105">
            <a:extLst>
              <a:ext uri="{FF2B5EF4-FFF2-40B4-BE49-F238E27FC236}">
                <a16:creationId xmlns:a16="http://schemas.microsoft.com/office/drawing/2014/main" id="{74D00686-5CE1-49DF-ADCA-1C287594DDB9}"/>
              </a:ext>
            </a:extLst>
          </p:cNvPr>
          <p:cNvSpPr/>
          <p:nvPr/>
        </p:nvSpPr>
        <p:spPr>
          <a:xfrm rot="21274932">
            <a:off x="5176430" y="3721339"/>
            <a:ext cx="3820358" cy="3076846"/>
          </a:xfrm>
          <a:prstGeom prst="ellipse">
            <a:avLst/>
          </a:prstGeom>
          <a:solidFill>
            <a:srgbClr val="F6C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D7BE9D4-D3D6-499D-9431-7395ED459342}"/>
              </a:ext>
            </a:extLst>
          </p:cNvPr>
          <p:cNvSpPr txBox="1"/>
          <p:nvPr/>
        </p:nvSpPr>
        <p:spPr>
          <a:xfrm>
            <a:off x="6192857" y="6249689"/>
            <a:ext cx="1752542" cy="4977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HUMAN MITIGATION SUBSYSTEM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8E3B19C-538D-4818-AC93-2E2CCEB1E155}"/>
              </a:ext>
            </a:extLst>
          </p:cNvPr>
          <p:cNvGrpSpPr/>
          <p:nvPr/>
        </p:nvGrpSpPr>
        <p:grpSpPr>
          <a:xfrm>
            <a:off x="2928966" y="41776"/>
            <a:ext cx="4179533" cy="3075845"/>
            <a:chOff x="3739957" y="407006"/>
            <a:chExt cx="2630948" cy="2113151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94E4871-69CF-4DFC-BB3C-A1920B4E5F2F}"/>
                </a:ext>
              </a:extLst>
            </p:cNvPr>
            <p:cNvSpPr/>
            <p:nvPr/>
          </p:nvSpPr>
          <p:spPr>
            <a:xfrm rot="312664">
              <a:off x="3739957" y="407006"/>
              <a:ext cx="2630948" cy="2113151"/>
            </a:xfrm>
            <a:prstGeom prst="ellipse">
              <a:avLst/>
            </a:prstGeom>
            <a:solidFill>
              <a:srgbClr val="F2C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2802D15-87FC-4F72-8BA0-91FCE3E5A928}"/>
                </a:ext>
              </a:extLst>
            </p:cNvPr>
            <p:cNvSpPr txBox="1"/>
            <p:nvPr/>
          </p:nvSpPr>
          <p:spPr>
            <a:xfrm>
              <a:off x="4250407" y="606811"/>
              <a:ext cx="1655885" cy="3130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b="1" dirty="0">
                  <a:solidFill>
                    <a:srgbClr val="FF0000"/>
                  </a:solidFill>
                </a:rPr>
                <a:t>LAND INTERACTION SUBSYSTEM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33B0712-92A0-4FBE-87D9-E9363D1B138D}"/>
              </a:ext>
            </a:extLst>
          </p:cNvPr>
          <p:cNvGrpSpPr/>
          <p:nvPr/>
        </p:nvGrpSpPr>
        <p:grpSpPr>
          <a:xfrm>
            <a:off x="6068062" y="1376746"/>
            <a:ext cx="2937353" cy="2993314"/>
            <a:chOff x="5565355" y="1329888"/>
            <a:chExt cx="2937353" cy="299331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B27CD35-3506-4337-91FA-2A7DC346C209}"/>
                </a:ext>
              </a:extLst>
            </p:cNvPr>
            <p:cNvSpPr/>
            <p:nvPr/>
          </p:nvSpPr>
          <p:spPr>
            <a:xfrm rot="961929">
              <a:off x="5565355" y="1329888"/>
              <a:ext cx="2937353" cy="2993314"/>
            </a:xfrm>
            <a:prstGeom prst="ellipse">
              <a:avLst/>
            </a:prstGeom>
            <a:solidFill>
              <a:srgbClr val="F7C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7231FA-0FCF-4866-B41C-FA019DD2FD80}"/>
                </a:ext>
              </a:extLst>
            </p:cNvPr>
            <p:cNvSpPr txBox="1"/>
            <p:nvPr/>
          </p:nvSpPr>
          <p:spPr>
            <a:xfrm>
              <a:off x="6104025" y="1583336"/>
              <a:ext cx="191046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ANTHROPOGENIC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GENERATION SUBSYSTEM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5286D6D7-8D4B-432E-B458-C8A9C4C6844F}"/>
              </a:ext>
            </a:extLst>
          </p:cNvPr>
          <p:cNvSpPr/>
          <p:nvPr/>
        </p:nvSpPr>
        <p:spPr>
          <a:xfrm rot="961929">
            <a:off x="3181887" y="1888117"/>
            <a:ext cx="3223960" cy="3081767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F99C2E-E0BC-4747-A56F-EB222FFAB39A}"/>
              </a:ext>
            </a:extLst>
          </p:cNvPr>
          <p:cNvGrpSpPr/>
          <p:nvPr/>
        </p:nvGrpSpPr>
        <p:grpSpPr>
          <a:xfrm>
            <a:off x="4060535" y="2273501"/>
            <a:ext cx="1315243" cy="1183366"/>
            <a:chOff x="4050256" y="2618824"/>
            <a:chExt cx="720834" cy="73895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8D53B0-1A65-42B8-A258-712264BA804F}"/>
                </a:ext>
              </a:extLst>
            </p:cNvPr>
            <p:cNvSpPr/>
            <p:nvPr/>
          </p:nvSpPr>
          <p:spPr>
            <a:xfrm>
              <a:off x="4050256" y="2618824"/>
              <a:ext cx="720834" cy="43607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E84E22-DFD8-4E0B-9C20-C67E86BA86EA}"/>
                </a:ext>
              </a:extLst>
            </p:cNvPr>
            <p:cNvSpPr txBox="1"/>
            <p:nvPr/>
          </p:nvSpPr>
          <p:spPr>
            <a:xfrm>
              <a:off x="4162794" y="2711446"/>
              <a:ext cx="47852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Production of CO</a:t>
              </a:r>
              <a:r>
                <a:rPr lang="en-GB" sz="1400" b="1" baseline="-25000" dirty="0"/>
                <a:t>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59F2F-7ADB-4DC4-A65B-9F6E012160C0}"/>
              </a:ext>
            </a:extLst>
          </p:cNvPr>
          <p:cNvGrpSpPr/>
          <p:nvPr/>
        </p:nvGrpSpPr>
        <p:grpSpPr>
          <a:xfrm>
            <a:off x="4052724" y="3775053"/>
            <a:ext cx="1648878" cy="930147"/>
            <a:chOff x="3681569" y="3829962"/>
            <a:chExt cx="1648878" cy="93014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26547B-B236-4281-B90A-978CE4DDB4D8}"/>
                </a:ext>
              </a:extLst>
            </p:cNvPr>
            <p:cNvSpPr/>
            <p:nvPr/>
          </p:nvSpPr>
          <p:spPr>
            <a:xfrm>
              <a:off x="3681569" y="3829962"/>
              <a:ext cx="1606422" cy="93014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0FA0CB-EF4D-4E1B-A12F-79514AD5B755}"/>
                </a:ext>
              </a:extLst>
            </p:cNvPr>
            <p:cNvSpPr txBox="1"/>
            <p:nvPr/>
          </p:nvSpPr>
          <p:spPr>
            <a:xfrm>
              <a:off x="3695109" y="4018685"/>
              <a:ext cx="16353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Concentration increase to over 400 ppm</a:t>
              </a:r>
              <a:endParaRPr lang="en-GB" sz="1400" b="1" baseline="-25000" dirty="0"/>
            </a:p>
          </p:txBody>
        </p:sp>
      </p:grp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4C1C7CD1-D38B-41CD-9CE0-5BBEAEA899B8}"/>
              </a:ext>
            </a:extLst>
          </p:cNvPr>
          <p:cNvCxnSpPr>
            <a:cxnSpLocks/>
          </p:cNvCxnSpPr>
          <p:nvPr/>
        </p:nvCxnSpPr>
        <p:spPr>
          <a:xfrm rot="5400000">
            <a:off x="4575867" y="3366880"/>
            <a:ext cx="566211" cy="179975"/>
          </a:xfrm>
          <a:prstGeom prst="curvedConnector3">
            <a:avLst>
              <a:gd name="adj1" fmla="val 692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ABF3ABB-449D-48B8-8FE0-704CB258750A}"/>
              </a:ext>
            </a:extLst>
          </p:cNvPr>
          <p:cNvSpPr txBox="1"/>
          <p:nvPr/>
        </p:nvSpPr>
        <p:spPr>
          <a:xfrm>
            <a:off x="3441676" y="3135509"/>
            <a:ext cx="137429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slowly adds to CO</a:t>
            </a:r>
            <a:r>
              <a:rPr lang="en-GB" sz="1400" baseline="-25000" dirty="0"/>
              <a:t>2</a:t>
            </a:r>
            <a:r>
              <a:rPr lang="en-GB" sz="1400" dirty="0"/>
              <a:t> in atmosphere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6BB58-99EE-4897-9674-250CF30A75DA}"/>
              </a:ext>
            </a:extLst>
          </p:cNvPr>
          <p:cNvGrpSpPr/>
          <p:nvPr/>
        </p:nvGrpSpPr>
        <p:grpSpPr>
          <a:xfrm>
            <a:off x="5303373" y="2794584"/>
            <a:ext cx="3403583" cy="661028"/>
            <a:chOff x="4839823" y="2764183"/>
            <a:chExt cx="3403583" cy="66102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C94D36-4E24-43AD-876F-7343B42B7434}"/>
                </a:ext>
              </a:extLst>
            </p:cNvPr>
            <p:cNvGrpSpPr/>
            <p:nvPr/>
          </p:nvGrpSpPr>
          <p:grpSpPr>
            <a:xfrm>
              <a:off x="6766646" y="2785005"/>
              <a:ext cx="1476760" cy="640206"/>
              <a:chOff x="6155114" y="2585685"/>
              <a:chExt cx="1476760" cy="640206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4349E62-70F4-4FE2-BF26-A1C51A1E8F51}"/>
                  </a:ext>
                </a:extLst>
              </p:cNvPr>
              <p:cNvSpPr/>
              <p:nvPr/>
            </p:nvSpPr>
            <p:spPr>
              <a:xfrm>
                <a:off x="6155114" y="2585685"/>
                <a:ext cx="147676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33EB12-F272-471F-A6B7-F00B857CA548}"/>
                  </a:ext>
                </a:extLst>
              </p:cNvPr>
              <p:cNvSpPr txBox="1"/>
              <p:nvPr/>
            </p:nvSpPr>
            <p:spPr>
              <a:xfrm>
                <a:off x="6207588" y="2700846"/>
                <a:ext cx="131523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Heating calcium carbonate</a:t>
                </a:r>
                <a:endParaRPr lang="en-GB" sz="1400" b="1" baseline="-25000" dirty="0"/>
              </a:p>
            </p:txBody>
          </p:sp>
        </p:grpSp>
        <p:cxnSp>
          <p:nvCxnSpPr>
            <p:cNvPr id="148" name="Connector: Curved 147">
              <a:extLst>
                <a:ext uri="{FF2B5EF4-FFF2-40B4-BE49-F238E27FC236}">
                  <a16:creationId xmlns:a16="http://schemas.microsoft.com/office/drawing/2014/main" id="{E5E9138F-A214-46CF-9110-F9725576A5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839823" y="2876524"/>
              <a:ext cx="1931883" cy="167471"/>
            </a:xfrm>
            <a:prstGeom prst="curvedConnector3">
              <a:avLst>
                <a:gd name="adj1" fmla="val 794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42FB54-447A-4F9A-9685-1F97E9E15FD8}"/>
                </a:ext>
              </a:extLst>
            </p:cNvPr>
            <p:cNvSpPr txBox="1"/>
            <p:nvPr/>
          </p:nvSpPr>
          <p:spPr>
            <a:xfrm>
              <a:off x="5228617" y="2764183"/>
              <a:ext cx="159050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concrete production</a:t>
              </a:r>
              <a:endParaRPr lang="en-GB" sz="1400" baseline="-25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D978A24-1F15-45C5-A48A-2299FB4EE886}"/>
              </a:ext>
            </a:extLst>
          </p:cNvPr>
          <p:cNvGrpSpPr/>
          <p:nvPr/>
        </p:nvGrpSpPr>
        <p:grpSpPr>
          <a:xfrm>
            <a:off x="5475051" y="2077995"/>
            <a:ext cx="3231907" cy="640206"/>
            <a:chOff x="5008711" y="2047594"/>
            <a:chExt cx="2966407" cy="64020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CB53D5-5F2C-4244-B0C5-3849CC902528}"/>
                </a:ext>
              </a:extLst>
            </p:cNvPr>
            <p:cNvGrpSpPr/>
            <p:nvPr/>
          </p:nvGrpSpPr>
          <p:grpSpPr>
            <a:xfrm>
              <a:off x="6445908" y="2047594"/>
              <a:ext cx="1529210" cy="640206"/>
              <a:chOff x="6462293" y="2354551"/>
              <a:chExt cx="1529210" cy="64020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DDA8242-777C-4AA1-AC53-1BF9B01133D3}"/>
                  </a:ext>
                </a:extLst>
              </p:cNvPr>
              <p:cNvSpPr/>
              <p:nvPr/>
            </p:nvSpPr>
            <p:spPr>
              <a:xfrm>
                <a:off x="6462293" y="2354551"/>
                <a:ext cx="152921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346BAB-8CF4-41CF-AE39-087332C55EC9}"/>
                  </a:ext>
                </a:extLst>
              </p:cNvPr>
              <p:cNvSpPr txBox="1"/>
              <p:nvPr/>
            </p:nvSpPr>
            <p:spPr>
              <a:xfrm>
                <a:off x="6568464" y="2479321"/>
                <a:ext cx="13121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Deforestation by burning</a:t>
                </a:r>
                <a:endParaRPr lang="en-GB" sz="1400" b="1" baseline="-25000" dirty="0"/>
              </a:p>
            </p:txBody>
          </p:sp>
        </p:grpSp>
        <p:cxnSp>
          <p:nvCxnSpPr>
            <p:cNvPr id="155" name="Connector: Curved 154">
              <a:extLst>
                <a:ext uri="{FF2B5EF4-FFF2-40B4-BE49-F238E27FC236}">
                  <a16:creationId xmlns:a16="http://schemas.microsoft.com/office/drawing/2014/main" id="{03D5294B-851B-4F67-B145-05E7B02DDC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8711" y="2455334"/>
              <a:ext cx="1432436" cy="203400"/>
            </a:xfrm>
            <a:prstGeom prst="curvedConnector3">
              <a:avLst>
                <a:gd name="adj1" fmla="val 402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4946AA52-CFAE-40AD-A7FE-469297C624C1}"/>
                </a:ext>
              </a:extLst>
            </p:cNvPr>
            <p:cNvSpPr txBox="1"/>
            <p:nvPr/>
          </p:nvSpPr>
          <p:spPr>
            <a:xfrm>
              <a:off x="5075168" y="2177942"/>
              <a:ext cx="130939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creating agricultural land</a:t>
              </a:r>
              <a:endParaRPr lang="en-GB" sz="1400" baseline="-25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1A5052-DB8A-422F-9A8B-D3C908FED04A}"/>
              </a:ext>
            </a:extLst>
          </p:cNvPr>
          <p:cNvGrpSpPr/>
          <p:nvPr/>
        </p:nvGrpSpPr>
        <p:grpSpPr>
          <a:xfrm>
            <a:off x="5307442" y="2939348"/>
            <a:ext cx="3004757" cy="1143291"/>
            <a:chOff x="5138987" y="2939348"/>
            <a:chExt cx="3004757" cy="114329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8C3505B-16BD-46B3-AC43-506AF951E9F2}"/>
                </a:ext>
              </a:extLst>
            </p:cNvPr>
            <p:cNvGrpSpPr/>
            <p:nvPr/>
          </p:nvGrpSpPr>
          <p:grpSpPr>
            <a:xfrm>
              <a:off x="6806470" y="3552817"/>
              <a:ext cx="1337274" cy="529822"/>
              <a:chOff x="6849484" y="3568695"/>
              <a:chExt cx="1337274" cy="52982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1267882-8931-4AA2-8736-ED9D63253B64}"/>
                  </a:ext>
                </a:extLst>
              </p:cNvPr>
              <p:cNvSpPr/>
              <p:nvPr/>
            </p:nvSpPr>
            <p:spPr>
              <a:xfrm>
                <a:off x="6854915" y="3568695"/>
                <a:ext cx="1298821" cy="529822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9E6D499-86DF-4AF9-8582-3CFE1F961BD7}"/>
                  </a:ext>
                </a:extLst>
              </p:cNvPr>
              <p:cNvSpPr txBox="1"/>
              <p:nvPr/>
            </p:nvSpPr>
            <p:spPr>
              <a:xfrm>
                <a:off x="6849484" y="3661746"/>
                <a:ext cx="133727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Burning fossil fuels</a:t>
                </a:r>
                <a:endParaRPr lang="en-GB" sz="1400" b="1" baseline="-25000" dirty="0"/>
              </a:p>
            </p:txBody>
          </p:sp>
        </p:grpSp>
        <p:cxnSp>
          <p:nvCxnSpPr>
            <p:cNvPr id="161" name="Connector: Curved 160">
              <a:extLst>
                <a:ext uri="{FF2B5EF4-FFF2-40B4-BE49-F238E27FC236}">
                  <a16:creationId xmlns:a16="http://schemas.microsoft.com/office/drawing/2014/main" id="{9E1A98A3-5F01-43C2-BC5D-B3A7C94ABE14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10800000">
              <a:off x="5138987" y="2939348"/>
              <a:ext cx="1612370" cy="807671"/>
            </a:xfrm>
            <a:prstGeom prst="curvedConnector3">
              <a:avLst>
                <a:gd name="adj1" fmla="val 8583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5CC2470-CA81-451B-8A70-AC14700B7D2D}"/>
                </a:ext>
              </a:extLst>
            </p:cNvPr>
            <p:cNvSpPr txBox="1"/>
            <p:nvPr/>
          </p:nvSpPr>
          <p:spPr>
            <a:xfrm>
              <a:off x="5471708" y="3324598"/>
              <a:ext cx="158513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energy production</a:t>
              </a:r>
              <a:endParaRPr lang="en-GB" sz="1400" baseline="-25000" dirty="0"/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806E9100-8CBE-40DE-8DCC-72B8C31A6F2D}"/>
              </a:ext>
            </a:extLst>
          </p:cNvPr>
          <p:cNvSpPr/>
          <p:nvPr/>
        </p:nvSpPr>
        <p:spPr>
          <a:xfrm rot="971006">
            <a:off x="71632" y="186731"/>
            <a:ext cx="3432002" cy="4515882"/>
          </a:xfrm>
          <a:prstGeom prst="ellipse">
            <a:avLst/>
          </a:prstGeom>
          <a:solidFill>
            <a:srgbClr val="CBE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DCD3FA-4EA5-4C93-B08F-67361C8AFC27}"/>
              </a:ext>
            </a:extLst>
          </p:cNvPr>
          <p:cNvSpPr txBox="1"/>
          <p:nvPr/>
        </p:nvSpPr>
        <p:spPr>
          <a:xfrm>
            <a:off x="1138144" y="451970"/>
            <a:ext cx="1735396" cy="437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OCEAN INTERACTION SUBSYSTEM</a:t>
            </a:r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60EB9085-C971-4170-B659-0E59494EF5A3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491" y="3273217"/>
            <a:ext cx="717763" cy="66871"/>
          </a:xfrm>
          <a:prstGeom prst="curvedConnector3">
            <a:avLst>
              <a:gd name="adj1" fmla="val 2876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E1CB263-8BDE-4277-9EA5-3D5114EEED03}"/>
              </a:ext>
            </a:extLst>
          </p:cNvPr>
          <p:cNvGrpSpPr/>
          <p:nvPr/>
        </p:nvGrpSpPr>
        <p:grpSpPr>
          <a:xfrm>
            <a:off x="418422" y="3789510"/>
            <a:ext cx="1188036" cy="524172"/>
            <a:chOff x="-387941" y="1953806"/>
            <a:chExt cx="875276" cy="60515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30282D1-5CBF-4EA2-80BB-A32930C73D23}"/>
                </a:ext>
              </a:extLst>
            </p:cNvPr>
            <p:cNvSpPr/>
            <p:nvPr/>
          </p:nvSpPr>
          <p:spPr>
            <a:xfrm>
              <a:off x="-387941" y="1953806"/>
              <a:ext cx="875276" cy="605152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0DD0FAC-BF27-4634-9507-DB0863D7DEB2}"/>
                </a:ext>
              </a:extLst>
            </p:cNvPr>
            <p:cNvSpPr txBox="1"/>
            <p:nvPr/>
          </p:nvSpPr>
          <p:spPr>
            <a:xfrm>
              <a:off x="-352767" y="1978385"/>
              <a:ext cx="739713" cy="4974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Coral bleaching</a:t>
              </a:r>
              <a:endParaRPr lang="en-GB" sz="1400" b="1" baseline="-250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8766FF2-C011-48E1-8AE5-69E7715D98CB}"/>
              </a:ext>
            </a:extLst>
          </p:cNvPr>
          <p:cNvSpPr txBox="1"/>
          <p:nvPr/>
        </p:nvSpPr>
        <p:spPr>
          <a:xfrm>
            <a:off x="42431" y="3193012"/>
            <a:ext cx="95052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contributes to</a:t>
            </a:r>
            <a:endParaRPr lang="en-GB" sz="1400" baseline="-25000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B04350-6EA8-434C-AFAB-FFF8B1DB9ED0}"/>
              </a:ext>
            </a:extLst>
          </p:cNvPr>
          <p:cNvGrpSpPr/>
          <p:nvPr/>
        </p:nvGrpSpPr>
        <p:grpSpPr>
          <a:xfrm>
            <a:off x="77663" y="2409141"/>
            <a:ext cx="1188035" cy="642048"/>
            <a:chOff x="243822" y="1903679"/>
            <a:chExt cx="966365" cy="73742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BB93A1B-C247-4D05-ABDE-D0B9A657E696}"/>
                </a:ext>
              </a:extLst>
            </p:cNvPr>
            <p:cNvSpPr/>
            <p:nvPr/>
          </p:nvSpPr>
          <p:spPr>
            <a:xfrm>
              <a:off x="243822" y="1903679"/>
              <a:ext cx="966365" cy="527283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4CE9B0B-E081-412F-8D58-57D535D801F5}"/>
                </a:ext>
              </a:extLst>
            </p:cNvPr>
            <p:cNvSpPr txBox="1"/>
            <p:nvPr/>
          </p:nvSpPr>
          <p:spPr>
            <a:xfrm>
              <a:off x="368308" y="1906531"/>
              <a:ext cx="652728" cy="7345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 formation</a:t>
              </a:r>
              <a:endParaRPr lang="en-GB" sz="1400" b="1" baseline="-25000" dirty="0"/>
            </a:p>
          </p:txBody>
        </p:sp>
      </p:grp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B6606D18-5D08-4529-ACB4-D09AD2C3AA9B}"/>
              </a:ext>
            </a:extLst>
          </p:cNvPr>
          <p:cNvCxnSpPr>
            <a:cxnSpLocks/>
          </p:cNvCxnSpPr>
          <p:nvPr/>
        </p:nvCxnSpPr>
        <p:spPr>
          <a:xfrm rot="10800000">
            <a:off x="1162051" y="2815405"/>
            <a:ext cx="526409" cy="264733"/>
          </a:xfrm>
          <a:prstGeom prst="curvedConnector3">
            <a:avLst>
              <a:gd name="adj1" fmla="val 958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F2B1763-6893-40DE-B67B-76F0EF60A2D0}"/>
              </a:ext>
            </a:extLst>
          </p:cNvPr>
          <p:cNvSpPr txBox="1"/>
          <p:nvPr/>
        </p:nvSpPr>
        <p:spPr>
          <a:xfrm>
            <a:off x="1124621" y="2345870"/>
            <a:ext cx="725721" cy="646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reacts with water</a:t>
            </a:r>
            <a:endParaRPr lang="en-GB" sz="1400" baseline="-25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560A81-4D32-4189-82B1-788768B90F32}"/>
              </a:ext>
            </a:extLst>
          </p:cNvPr>
          <p:cNvGrpSpPr/>
          <p:nvPr/>
        </p:nvGrpSpPr>
        <p:grpSpPr>
          <a:xfrm>
            <a:off x="421703" y="927226"/>
            <a:ext cx="2851540" cy="1836957"/>
            <a:chOff x="421703" y="927226"/>
            <a:chExt cx="2851540" cy="1836957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A2AA676-3F5D-4159-99E9-EF09DBEDFC35}"/>
                </a:ext>
              </a:extLst>
            </p:cNvPr>
            <p:cNvSpPr/>
            <p:nvPr/>
          </p:nvSpPr>
          <p:spPr>
            <a:xfrm>
              <a:off x="421703" y="1207838"/>
              <a:ext cx="1326251" cy="532826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4FAFFA6-2FE4-4738-9128-E429BCAF0F93}"/>
                </a:ext>
              </a:extLst>
            </p:cNvPr>
            <p:cNvSpPr txBox="1"/>
            <p:nvPr/>
          </p:nvSpPr>
          <p:spPr>
            <a:xfrm>
              <a:off x="558243" y="1236816"/>
              <a:ext cx="9890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deep ocean</a:t>
              </a:r>
              <a:endParaRPr lang="en-GB" sz="1400" b="1" baseline="-25000" dirty="0"/>
            </a:p>
          </p:txBody>
        </p:sp>
        <p:cxnSp>
          <p:nvCxnSpPr>
            <p:cNvPr id="64" name="Connector: Curved 63">
              <a:extLst>
                <a:ext uri="{FF2B5EF4-FFF2-40B4-BE49-F238E27FC236}">
                  <a16:creationId xmlns:a16="http://schemas.microsoft.com/office/drawing/2014/main" id="{8309D487-8AEF-4BBC-AEDF-B6B0F17A7B0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269140" y="1876722"/>
              <a:ext cx="1016430" cy="758492"/>
            </a:xfrm>
            <a:prstGeom prst="curvedConnector3">
              <a:avLst>
                <a:gd name="adj1" fmla="val 612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DF0DCA0-0196-4974-9851-E0731BA261FD}"/>
                </a:ext>
              </a:extLst>
            </p:cNvPr>
            <p:cNvSpPr txBox="1"/>
            <p:nvPr/>
          </p:nvSpPr>
          <p:spPr>
            <a:xfrm>
              <a:off x="1465562" y="1566305"/>
              <a:ext cx="120207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may </a:t>
              </a:r>
            </a:p>
            <a:p>
              <a:pPr algn="ctr"/>
              <a:r>
                <a:rPr lang="en-GB" sz="1400" dirty="0"/>
                <a:t>make transition to</a:t>
              </a:r>
              <a:endParaRPr lang="en-GB" sz="1400" baseline="-2500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C02E08-0EF7-4E75-86E5-04347CB01B1E}"/>
                </a:ext>
              </a:extLst>
            </p:cNvPr>
            <p:cNvSpPr/>
            <p:nvPr/>
          </p:nvSpPr>
          <p:spPr>
            <a:xfrm>
              <a:off x="1946992" y="927226"/>
              <a:ext cx="1326251" cy="643769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59E94EC-92EA-4072-955C-1F80C494CA9A}"/>
                </a:ext>
              </a:extLst>
            </p:cNvPr>
            <p:cNvSpPr txBox="1"/>
            <p:nvPr/>
          </p:nvSpPr>
          <p:spPr>
            <a:xfrm>
              <a:off x="2095735" y="1016279"/>
              <a:ext cx="989038" cy="5206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ocean biome</a:t>
              </a:r>
              <a:endParaRPr lang="en-GB" sz="1400" b="1" baseline="-25000" dirty="0"/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EE1CE230-112D-4F2A-915E-E407034BBB31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2356" y="2078400"/>
              <a:ext cx="1060551" cy="245465"/>
            </a:xfrm>
            <a:prstGeom prst="curvedConnector3">
              <a:avLst>
                <a:gd name="adj1" fmla="val 344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DBBABBA-1334-4CA9-B088-EA83CFCC7BE0}"/>
              </a:ext>
            </a:extLst>
          </p:cNvPr>
          <p:cNvGrpSpPr/>
          <p:nvPr/>
        </p:nvGrpSpPr>
        <p:grpSpPr>
          <a:xfrm>
            <a:off x="1732951" y="2421827"/>
            <a:ext cx="2306572" cy="976772"/>
            <a:chOff x="1732951" y="2421827"/>
            <a:chExt cx="2306572" cy="976772"/>
          </a:xfrm>
        </p:grpSpPr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3BEBAA80-ECF2-4E80-9993-0860DC0AF1D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84775" y="2793777"/>
              <a:ext cx="954748" cy="253959"/>
            </a:xfrm>
            <a:prstGeom prst="curvedConnector3">
              <a:avLst>
                <a:gd name="adj1" fmla="val 410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50CC67C-BDFB-4F44-80A4-896C4A8AB84F}"/>
                </a:ext>
              </a:extLst>
            </p:cNvPr>
            <p:cNvSpPr/>
            <p:nvPr/>
          </p:nvSpPr>
          <p:spPr>
            <a:xfrm>
              <a:off x="1732951" y="2864044"/>
              <a:ext cx="1358384" cy="534555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F74A65-5C97-4729-B815-FB310B81D7A7}"/>
                </a:ext>
              </a:extLst>
            </p:cNvPr>
            <p:cNvSpPr txBox="1"/>
            <p:nvPr/>
          </p:nvSpPr>
          <p:spPr>
            <a:xfrm>
              <a:off x="1888814" y="2879160"/>
              <a:ext cx="108404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shallow ocean</a:t>
              </a:r>
              <a:endParaRPr lang="en-GB" sz="1400" b="1" baseline="-25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527AFA2-8148-44B1-B03D-0DEB4B79AFE8}"/>
                </a:ext>
              </a:extLst>
            </p:cNvPr>
            <p:cNvSpPr txBox="1"/>
            <p:nvPr/>
          </p:nvSpPr>
          <p:spPr>
            <a:xfrm>
              <a:off x="2766159" y="2489870"/>
              <a:ext cx="11759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gas exchange with water</a:t>
              </a:r>
              <a:endParaRPr lang="en-GB" sz="1400" baseline="-25000" dirty="0"/>
            </a:p>
          </p:txBody>
        </p: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4A0E3A6-3C93-4A6A-9B86-0FFF54CCB4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964" y="2421827"/>
              <a:ext cx="1517559" cy="371952"/>
            </a:xfrm>
            <a:prstGeom prst="curvedConnector3">
              <a:avLst>
                <a:gd name="adj1" fmla="val 564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F912D60-BA91-4F9E-BB36-63888602A4CA}"/>
              </a:ext>
            </a:extLst>
          </p:cNvPr>
          <p:cNvGrpSpPr/>
          <p:nvPr/>
        </p:nvGrpSpPr>
        <p:grpSpPr>
          <a:xfrm>
            <a:off x="4730318" y="651648"/>
            <a:ext cx="2000252" cy="1146349"/>
            <a:chOff x="4730318" y="651648"/>
            <a:chExt cx="2000252" cy="1146349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962D0F1D-C496-4C18-9A61-44405DDB9441}"/>
                </a:ext>
              </a:extLst>
            </p:cNvPr>
            <p:cNvGrpSpPr/>
            <p:nvPr/>
          </p:nvGrpSpPr>
          <p:grpSpPr>
            <a:xfrm>
              <a:off x="5471908" y="1107091"/>
              <a:ext cx="1258662" cy="690906"/>
              <a:chOff x="5471908" y="1107091"/>
              <a:chExt cx="1258662" cy="690906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3F297CE-D039-45B9-A0B7-3BA82809491B}"/>
                  </a:ext>
                </a:extLst>
              </p:cNvPr>
              <p:cNvSpPr/>
              <p:nvPr/>
            </p:nvSpPr>
            <p:spPr>
              <a:xfrm>
                <a:off x="5471908" y="1107091"/>
                <a:ext cx="1258662" cy="690906"/>
              </a:xfrm>
              <a:prstGeom prst="ellipse">
                <a:avLst/>
              </a:prstGeom>
              <a:solidFill>
                <a:srgbClr val="47A93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8B7CB3F-4EEE-4B63-9780-B2DA8A686BA2}"/>
                  </a:ext>
                </a:extLst>
              </p:cNvPr>
              <p:cNvSpPr txBox="1"/>
              <p:nvPr/>
            </p:nvSpPr>
            <p:spPr>
              <a:xfrm>
                <a:off x="5568947" y="1181559"/>
                <a:ext cx="110356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Uptake by animal biome</a:t>
                </a:r>
                <a:endParaRPr lang="en-GB" sz="1400" b="1" baseline="-25000" dirty="0"/>
              </a:p>
            </p:txBody>
          </p:sp>
        </p:grpSp>
        <p:cxnSp>
          <p:nvCxnSpPr>
            <p:cNvPr id="85" name="Connector: Curved 84">
              <a:extLst>
                <a:ext uri="{FF2B5EF4-FFF2-40B4-BE49-F238E27FC236}">
                  <a16:creationId xmlns:a16="http://schemas.microsoft.com/office/drawing/2014/main" id="{659F022E-A0F3-406E-B5CF-4C0C9FE7741A}"/>
                </a:ext>
              </a:extLst>
            </p:cNvPr>
            <p:cNvCxnSpPr>
              <a:cxnSpLocks/>
            </p:cNvCxnSpPr>
            <p:nvPr/>
          </p:nvCxnSpPr>
          <p:spPr>
            <a:xfrm>
              <a:off x="4730318" y="931460"/>
              <a:ext cx="683533" cy="412141"/>
            </a:xfrm>
            <a:prstGeom prst="curvedConnector3">
              <a:avLst>
                <a:gd name="adj1" fmla="val 2451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3CDA91C-3000-41CB-A8D0-E02E62D9A8AE}"/>
                </a:ext>
              </a:extLst>
            </p:cNvPr>
            <p:cNvSpPr txBox="1"/>
            <p:nvPr/>
          </p:nvSpPr>
          <p:spPr>
            <a:xfrm>
              <a:off x="4731659" y="651648"/>
              <a:ext cx="17590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reacts via consumption &amp; metabolism</a:t>
              </a:r>
              <a:endParaRPr lang="en-GB" sz="1400" baseline="-25000" dirty="0"/>
            </a:p>
          </p:txBody>
        </p:sp>
      </p:grp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1768016C-E437-4174-8BAA-301F3B37DA58}"/>
              </a:ext>
            </a:extLst>
          </p:cNvPr>
          <p:cNvCxnSpPr>
            <a:cxnSpLocks/>
          </p:cNvCxnSpPr>
          <p:nvPr/>
        </p:nvCxnSpPr>
        <p:spPr>
          <a:xfrm rot="5400000">
            <a:off x="4764974" y="1599009"/>
            <a:ext cx="803444" cy="569022"/>
          </a:xfrm>
          <a:prstGeom prst="curvedConnector3">
            <a:avLst>
              <a:gd name="adj1" fmla="val -8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565864BD-2EB2-4B98-8BC8-910EF27F7B74}"/>
              </a:ext>
            </a:extLst>
          </p:cNvPr>
          <p:cNvSpPr txBox="1"/>
          <p:nvPr/>
        </p:nvSpPr>
        <p:spPr>
          <a:xfrm>
            <a:off x="4899296" y="1766499"/>
            <a:ext cx="917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respiration</a:t>
            </a:r>
            <a:endParaRPr lang="en-GB" sz="1400" baseline="-25000" dirty="0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BD72F04-0967-4992-8B29-E0DAF19F10E5}"/>
              </a:ext>
            </a:extLst>
          </p:cNvPr>
          <p:cNvGrpSpPr/>
          <p:nvPr/>
        </p:nvGrpSpPr>
        <p:grpSpPr>
          <a:xfrm>
            <a:off x="3413633" y="667243"/>
            <a:ext cx="1352878" cy="1757450"/>
            <a:chOff x="3408190" y="667243"/>
            <a:chExt cx="1352878" cy="1757450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667AC39B-A36F-4C6B-8B3A-D15FDEA3CE1A}"/>
                </a:ext>
              </a:extLst>
            </p:cNvPr>
            <p:cNvSpPr/>
            <p:nvPr/>
          </p:nvSpPr>
          <p:spPr>
            <a:xfrm>
              <a:off x="3408190" y="667243"/>
              <a:ext cx="1352878" cy="555626"/>
            </a:xfrm>
            <a:prstGeom prst="ellipse">
              <a:avLst/>
            </a:prstGeom>
            <a:solidFill>
              <a:srgbClr val="47A93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E5E0978E-8B2B-4625-BF9B-D6C1956672CA}"/>
                </a:ext>
              </a:extLst>
            </p:cNvPr>
            <p:cNvSpPr txBox="1"/>
            <p:nvPr/>
          </p:nvSpPr>
          <p:spPr>
            <a:xfrm>
              <a:off x="3470646" y="716016"/>
              <a:ext cx="112518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plant biome</a:t>
              </a:r>
              <a:endParaRPr lang="en-GB" sz="1400" b="1" baseline="-25000" dirty="0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9B2BA08-211A-4AA5-93F6-765C5DF598D5}"/>
                </a:ext>
              </a:extLst>
            </p:cNvPr>
            <p:cNvGrpSpPr/>
            <p:nvPr/>
          </p:nvGrpSpPr>
          <p:grpSpPr>
            <a:xfrm>
              <a:off x="3607686" y="1183235"/>
              <a:ext cx="994216" cy="1241458"/>
              <a:chOff x="3607865" y="1167686"/>
              <a:chExt cx="994216" cy="1241458"/>
            </a:xfrm>
          </p:grpSpPr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D811554-3021-462F-A954-D54F24E2EE61}"/>
                  </a:ext>
                </a:extLst>
              </p:cNvPr>
              <p:cNvSpPr txBox="1"/>
              <p:nvPr/>
            </p:nvSpPr>
            <p:spPr>
              <a:xfrm>
                <a:off x="3730402" y="1167686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0" name="Connector: Curved 169">
                <a:extLst>
                  <a:ext uri="{FF2B5EF4-FFF2-40B4-BE49-F238E27FC236}">
                    <a16:creationId xmlns:a16="http://schemas.microsoft.com/office/drawing/2014/main" id="{2B9A951A-D39A-48C0-B378-EA9389D4C5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8" y="1520724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ctor: Curved 170">
                <a:extLst>
                  <a:ext uri="{FF2B5EF4-FFF2-40B4-BE49-F238E27FC236}">
                    <a16:creationId xmlns:a16="http://schemas.microsoft.com/office/drawing/2014/main" id="{67367D91-196F-4304-B095-23937B7882A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4" y="1720729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96527690-35A0-41AA-9B96-8B81B48564CC}"/>
                  </a:ext>
                </a:extLst>
              </p:cNvPr>
              <p:cNvSpPr txBox="1"/>
              <p:nvPr/>
            </p:nvSpPr>
            <p:spPr>
              <a:xfrm>
                <a:off x="3730403" y="1167687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3" name="Connector: Curved 172">
                <a:extLst>
                  <a:ext uri="{FF2B5EF4-FFF2-40B4-BE49-F238E27FC236}">
                    <a16:creationId xmlns:a16="http://schemas.microsoft.com/office/drawing/2014/main" id="{B44B8E24-3F02-4DDA-85B0-BCDBB7AFE8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9" y="1520725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ctor: Curved 173">
                <a:extLst>
                  <a:ext uri="{FF2B5EF4-FFF2-40B4-BE49-F238E27FC236}">
                    <a16:creationId xmlns:a16="http://schemas.microsoft.com/office/drawing/2014/main" id="{E44EA722-3671-4778-916F-02250A585D1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5" y="1720730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9086474-F890-41D3-BDE0-3FAB9C5FDD91}"/>
              </a:ext>
            </a:extLst>
          </p:cNvPr>
          <p:cNvGrpSpPr/>
          <p:nvPr/>
        </p:nvGrpSpPr>
        <p:grpSpPr>
          <a:xfrm>
            <a:off x="6632591" y="4084569"/>
            <a:ext cx="2152042" cy="1947416"/>
            <a:chOff x="5789664" y="3810545"/>
            <a:chExt cx="2152042" cy="1947416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2BBB5AC-9EAD-47DB-93F4-EE92AB6889C8}"/>
                </a:ext>
              </a:extLst>
            </p:cNvPr>
            <p:cNvGrpSpPr/>
            <p:nvPr/>
          </p:nvGrpSpPr>
          <p:grpSpPr>
            <a:xfrm>
              <a:off x="5789664" y="4384484"/>
              <a:ext cx="1256365" cy="493660"/>
              <a:chOff x="337875" y="1962848"/>
              <a:chExt cx="1256365" cy="49366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000A4BAA-4CAE-4976-B056-8980026C8013}"/>
                  </a:ext>
                </a:extLst>
              </p:cNvPr>
              <p:cNvSpPr/>
              <p:nvPr/>
            </p:nvSpPr>
            <p:spPr>
              <a:xfrm>
                <a:off x="337875" y="1962848"/>
                <a:ext cx="1153825" cy="493660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A4B2722C-504C-41C1-8128-668BF10EACFE}"/>
                  </a:ext>
                </a:extLst>
              </p:cNvPr>
              <p:cNvSpPr txBox="1"/>
              <p:nvPr/>
            </p:nvSpPr>
            <p:spPr>
              <a:xfrm>
                <a:off x="398206" y="1982487"/>
                <a:ext cx="11960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Alternative energy</a:t>
                </a:r>
                <a:endParaRPr lang="en-GB" sz="1400" b="1" baseline="-25000" dirty="0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D26CD544-0986-4771-A4BC-775FB3E9C264}"/>
                </a:ext>
              </a:extLst>
            </p:cNvPr>
            <p:cNvGrpSpPr/>
            <p:nvPr/>
          </p:nvGrpSpPr>
          <p:grpSpPr>
            <a:xfrm>
              <a:off x="6283497" y="5052714"/>
              <a:ext cx="1244329" cy="705247"/>
              <a:chOff x="682409" y="1774570"/>
              <a:chExt cx="1244329" cy="705247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5DC9EDE6-1239-453D-83B5-7A96B8F66C0E}"/>
                  </a:ext>
                </a:extLst>
              </p:cNvPr>
              <p:cNvSpPr/>
              <p:nvPr/>
            </p:nvSpPr>
            <p:spPr>
              <a:xfrm>
                <a:off x="682409" y="1774570"/>
                <a:ext cx="1244329" cy="705247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17BCE8B-E26E-40F9-AC61-79730BE5840C}"/>
                  </a:ext>
                </a:extLst>
              </p:cNvPr>
              <p:cNvSpPr txBox="1"/>
              <p:nvPr/>
            </p:nvSpPr>
            <p:spPr>
              <a:xfrm>
                <a:off x="781676" y="1901568"/>
                <a:ext cx="105348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Sustainable energy supply</a:t>
                </a:r>
                <a:endParaRPr lang="en-GB" sz="1400" b="1" baseline="-25000" dirty="0"/>
              </a:p>
            </p:txBody>
          </p:sp>
        </p:grp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15810CF2-B43F-4AFD-99CC-983E199AD0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85277" y="3967406"/>
              <a:ext cx="520753" cy="207032"/>
            </a:xfrm>
            <a:prstGeom prst="curvedConnector3">
              <a:avLst>
                <a:gd name="adj1" fmla="val 4011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913E07D-6688-4CF8-A72B-B5C271059A38}"/>
                </a:ext>
              </a:extLst>
            </p:cNvPr>
            <p:cNvSpPr txBox="1"/>
            <p:nvPr/>
          </p:nvSpPr>
          <p:spPr>
            <a:xfrm>
              <a:off x="6201339" y="3815576"/>
              <a:ext cx="72445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reduce via</a:t>
              </a:r>
              <a:endParaRPr lang="en-GB" sz="1400" baseline="-250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71D427D-ED55-46B8-A52C-F7890515AF0A}"/>
                </a:ext>
              </a:extLst>
            </p:cNvPr>
            <p:cNvSpPr txBox="1"/>
            <p:nvPr/>
          </p:nvSpPr>
          <p:spPr>
            <a:xfrm>
              <a:off x="6930793" y="4154418"/>
              <a:ext cx="1010913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is part of long-term strategy </a:t>
              </a:r>
              <a:r>
                <a:rPr lang="en-GB" sz="1400" dirty="0" err="1"/>
                <a:t>fpr</a:t>
              </a:r>
              <a:endParaRPr lang="en-GB" sz="1400" dirty="0"/>
            </a:p>
          </p:txBody>
        </p:sp>
        <p:cxnSp>
          <p:nvCxnSpPr>
            <p:cNvPr id="95" name="Connector: Curved 94">
              <a:extLst>
                <a:ext uri="{FF2B5EF4-FFF2-40B4-BE49-F238E27FC236}">
                  <a16:creationId xmlns:a16="http://schemas.microsoft.com/office/drawing/2014/main" id="{3CE56B1C-07EC-4EBF-859F-F87747569862}"/>
                </a:ext>
              </a:extLst>
            </p:cNvPr>
            <p:cNvCxnSpPr>
              <a:cxnSpLocks/>
            </p:cNvCxnSpPr>
            <p:nvPr/>
          </p:nvCxnSpPr>
          <p:spPr>
            <a:xfrm>
              <a:off x="6725920" y="4827342"/>
              <a:ext cx="435138" cy="237757"/>
            </a:xfrm>
            <a:prstGeom prst="curvedConnector3">
              <a:avLst>
                <a:gd name="adj1" fmla="val 11254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0796296-6C65-4C60-B3A6-E5E9D6E01CB9}"/>
              </a:ext>
            </a:extLst>
          </p:cNvPr>
          <p:cNvGrpSpPr/>
          <p:nvPr/>
        </p:nvGrpSpPr>
        <p:grpSpPr>
          <a:xfrm>
            <a:off x="5448803" y="5509199"/>
            <a:ext cx="1351342" cy="518085"/>
            <a:chOff x="267330" y="1888222"/>
            <a:chExt cx="1351342" cy="518085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965E4C0-4002-46F0-AB26-6DE93DF2CDA1}"/>
                </a:ext>
              </a:extLst>
            </p:cNvPr>
            <p:cNvSpPr/>
            <p:nvPr/>
          </p:nvSpPr>
          <p:spPr>
            <a:xfrm>
              <a:off x="267330" y="1888222"/>
              <a:ext cx="1351342" cy="518085"/>
            </a:xfrm>
            <a:prstGeom prst="ellipse">
              <a:avLst/>
            </a:prstGeom>
            <a:solidFill>
              <a:srgbClr val="D5D5D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5F3AA46F-4EFC-402B-879D-2699D1136C56}"/>
                </a:ext>
              </a:extLst>
            </p:cNvPr>
            <p:cNvSpPr txBox="1"/>
            <p:nvPr/>
          </p:nvSpPr>
          <p:spPr>
            <a:xfrm>
              <a:off x="299789" y="1950926"/>
              <a:ext cx="126473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capture &amp;  storage</a:t>
              </a:r>
              <a:endParaRPr lang="en-GB" sz="1400" b="1" baseline="-25000" dirty="0"/>
            </a:p>
          </p:txBody>
        </p:sp>
      </p:grpSp>
      <p:cxnSp>
        <p:nvCxnSpPr>
          <p:cNvPr id="102" name="Connector: Curved 101">
            <a:extLst>
              <a:ext uri="{FF2B5EF4-FFF2-40B4-BE49-F238E27FC236}">
                <a16:creationId xmlns:a16="http://schemas.microsoft.com/office/drawing/2014/main" id="{3357B3E8-F533-4CE1-AF43-CFBDF8FB5871}"/>
              </a:ext>
            </a:extLst>
          </p:cNvPr>
          <p:cNvCxnSpPr>
            <a:cxnSpLocks/>
          </p:cNvCxnSpPr>
          <p:nvPr/>
        </p:nvCxnSpPr>
        <p:spPr>
          <a:xfrm rot="16200000" flipV="1">
            <a:off x="5091666" y="4833419"/>
            <a:ext cx="839900" cy="506708"/>
          </a:xfrm>
          <a:prstGeom prst="curvedConnector3">
            <a:avLst>
              <a:gd name="adj1" fmla="val 85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2CE5853E-3DB1-4968-B960-4F74258DC073}"/>
              </a:ext>
            </a:extLst>
          </p:cNvPr>
          <p:cNvSpPr txBox="1"/>
          <p:nvPr/>
        </p:nvSpPr>
        <p:spPr>
          <a:xfrm>
            <a:off x="5416463" y="4738335"/>
            <a:ext cx="71117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may  directly reduce  </a:t>
            </a:r>
            <a:endParaRPr lang="en-GB" sz="1400" baseline="-25000" dirty="0"/>
          </a:p>
        </p:txBody>
      </p:sp>
      <p:cxnSp>
        <p:nvCxnSpPr>
          <p:cNvPr id="111" name="Connector: Curved 110">
            <a:extLst>
              <a:ext uri="{FF2B5EF4-FFF2-40B4-BE49-F238E27FC236}">
                <a16:creationId xmlns:a16="http://schemas.microsoft.com/office/drawing/2014/main" id="{4F5BA07E-1218-4E51-9461-EB12D7E647DC}"/>
              </a:ext>
            </a:extLst>
          </p:cNvPr>
          <p:cNvCxnSpPr>
            <a:cxnSpLocks/>
          </p:cNvCxnSpPr>
          <p:nvPr/>
        </p:nvCxnSpPr>
        <p:spPr>
          <a:xfrm rot="5400000">
            <a:off x="5835186" y="4325852"/>
            <a:ext cx="1589043" cy="680443"/>
          </a:xfrm>
          <a:prstGeom prst="curvedConnector3">
            <a:avLst>
              <a:gd name="adj1" fmla="val 3492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938A94E9-C1F3-4269-8830-974206289DD8}"/>
              </a:ext>
            </a:extLst>
          </p:cNvPr>
          <p:cNvSpPr txBox="1"/>
          <p:nvPr/>
        </p:nvSpPr>
        <p:spPr>
          <a:xfrm>
            <a:off x="3197624" y="3499164"/>
            <a:ext cx="1070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CORE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480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91D546EC-541B-43AC-ACBA-638A1C9851CA}"/>
              </a:ext>
            </a:extLst>
          </p:cNvPr>
          <p:cNvGrpSpPr/>
          <p:nvPr/>
        </p:nvGrpSpPr>
        <p:grpSpPr>
          <a:xfrm>
            <a:off x="2534260" y="4159842"/>
            <a:ext cx="4554644" cy="2678224"/>
            <a:chOff x="1924745" y="4051119"/>
            <a:chExt cx="4021143" cy="2609590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D20051BF-A4D8-4521-8920-B6E643AD0205}"/>
                </a:ext>
              </a:extLst>
            </p:cNvPr>
            <p:cNvSpPr/>
            <p:nvPr/>
          </p:nvSpPr>
          <p:spPr>
            <a:xfrm rot="5229445">
              <a:off x="2630522" y="3345342"/>
              <a:ext cx="2609590" cy="4021143"/>
            </a:xfrm>
            <a:prstGeom prst="ellipse">
              <a:avLst/>
            </a:prstGeom>
            <a:solidFill>
              <a:srgbClr val="EDE0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1CE21CD-6454-4E0C-9F9A-E8365559119D}"/>
                </a:ext>
              </a:extLst>
            </p:cNvPr>
            <p:cNvSpPr txBox="1"/>
            <p:nvPr/>
          </p:nvSpPr>
          <p:spPr>
            <a:xfrm>
              <a:off x="2758095" y="6177808"/>
              <a:ext cx="20473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INDUSTRIAL USE OF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SUBSYSTEM</a:t>
              </a: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D00686-5CE1-49DF-ADCA-1C287594DDB9}"/>
              </a:ext>
            </a:extLst>
          </p:cNvPr>
          <p:cNvSpPr/>
          <p:nvPr/>
        </p:nvSpPr>
        <p:spPr>
          <a:xfrm rot="21274932">
            <a:off x="5176430" y="3721339"/>
            <a:ext cx="3820358" cy="3076846"/>
          </a:xfrm>
          <a:prstGeom prst="ellipse">
            <a:avLst/>
          </a:prstGeom>
          <a:solidFill>
            <a:srgbClr val="F6C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D7BE9D4-D3D6-499D-9431-7395ED459342}"/>
              </a:ext>
            </a:extLst>
          </p:cNvPr>
          <p:cNvSpPr txBox="1"/>
          <p:nvPr/>
        </p:nvSpPr>
        <p:spPr>
          <a:xfrm>
            <a:off x="6192857" y="6249689"/>
            <a:ext cx="1752542" cy="4977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HUMAN MITIGATION SUBSYSTEM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8E3B19C-538D-4818-AC93-2E2CCEB1E155}"/>
              </a:ext>
            </a:extLst>
          </p:cNvPr>
          <p:cNvGrpSpPr/>
          <p:nvPr/>
        </p:nvGrpSpPr>
        <p:grpSpPr>
          <a:xfrm>
            <a:off x="2928966" y="41776"/>
            <a:ext cx="4179533" cy="3075845"/>
            <a:chOff x="3739957" y="407006"/>
            <a:chExt cx="2630948" cy="2113151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94E4871-69CF-4DFC-BB3C-A1920B4E5F2F}"/>
                </a:ext>
              </a:extLst>
            </p:cNvPr>
            <p:cNvSpPr/>
            <p:nvPr/>
          </p:nvSpPr>
          <p:spPr>
            <a:xfrm rot="312664">
              <a:off x="3739957" y="407006"/>
              <a:ext cx="2630948" cy="2113151"/>
            </a:xfrm>
            <a:prstGeom prst="ellipse">
              <a:avLst/>
            </a:prstGeom>
            <a:solidFill>
              <a:srgbClr val="F2C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2802D15-87FC-4F72-8BA0-91FCE3E5A928}"/>
                </a:ext>
              </a:extLst>
            </p:cNvPr>
            <p:cNvSpPr txBox="1"/>
            <p:nvPr/>
          </p:nvSpPr>
          <p:spPr>
            <a:xfrm>
              <a:off x="4250407" y="606811"/>
              <a:ext cx="1655885" cy="3130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b="1" dirty="0">
                  <a:solidFill>
                    <a:srgbClr val="FF0000"/>
                  </a:solidFill>
                </a:rPr>
                <a:t>LAND INTERACTION SUBSYSTEM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33B0712-92A0-4FBE-87D9-E9363D1B138D}"/>
              </a:ext>
            </a:extLst>
          </p:cNvPr>
          <p:cNvGrpSpPr/>
          <p:nvPr/>
        </p:nvGrpSpPr>
        <p:grpSpPr>
          <a:xfrm>
            <a:off x="6068062" y="1376746"/>
            <a:ext cx="2937353" cy="2993314"/>
            <a:chOff x="5565355" y="1329888"/>
            <a:chExt cx="2937353" cy="299331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B27CD35-3506-4337-91FA-2A7DC346C209}"/>
                </a:ext>
              </a:extLst>
            </p:cNvPr>
            <p:cNvSpPr/>
            <p:nvPr/>
          </p:nvSpPr>
          <p:spPr>
            <a:xfrm rot="961929">
              <a:off x="5565355" y="1329888"/>
              <a:ext cx="2937353" cy="2993314"/>
            </a:xfrm>
            <a:prstGeom prst="ellipse">
              <a:avLst/>
            </a:prstGeom>
            <a:solidFill>
              <a:srgbClr val="F7C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7231FA-0FCF-4866-B41C-FA019DD2FD80}"/>
                </a:ext>
              </a:extLst>
            </p:cNvPr>
            <p:cNvSpPr txBox="1"/>
            <p:nvPr/>
          </p:nvSpPr>
          <p:spPr>
            <a:xfrm>
              <a:off x="6104025" y="1583336"/>
              <a:ext cx="191046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ANTHROPOGENIC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GENERATION SUBSYSTEM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5286D6D7-8D4B-432E-B458-C8A9C4C6844F}"/>
              </a:ext>
            </a:extLst>
          </p:cNvPr>
          <p:cNvSpPr/>
          <p:nvPr/>
        </p:nvSpPr>
        <p:spPr>
          <a:xfrm rot="961929">
            <a:off x="3181887" y="1888117"/>
            <a:ext cx="3223960" cy="3081767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F99C2E-E0BC-4747-A56F-EB222FFAB39A}"/>
              </a:ext>
            </a:extLst>
          </p:cNvPr>
          <p:cNvGrpSpPr/>
          <p:nvPr/>
        </p:nvGrpSpPr>
        <p:grpSpPr>
          <a:xfrm>
            <a:off x="4060535" y="2273501"/>
            <a:ext cx="1315243" cy="1183366"/>
            <a:chOff x="4050256" y="2618824"/>
            <a:chExt cx="720834" cy="73895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8D53B0-1A65-42B8-A258-712264BA804F}"/>
                </a:ext>
              </a:extLst>
            </p:cNvPr>
            <p:cNvSpPr/>
            <p:nvPr/>
          </p:nvSpPr>
          <p:spPr>
            <a:xfrm>
              <a:off x="4050256" y="2618824"/>
              <a:ext cx="720834" cy="43607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E84E22-DFD8-4E0B-9C20-C67E86BA86EA}"/>
                </a:ext>
              </a:extLst>
            </p:cNvPr>
            <p:cNvSpPr txBox="1"/>
            <p:nvPr/>
          </p:nvSpPr>
          <p:spPr>
            <a:xfrm>
              <a:off x="4162794" y="2711446"/>
              <a:ext cx="47852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Production of CO</a:t>
              </a:r>
              <a:r>
                <a:rPr lang="en-GB" sz="1400" b="1" baseline="-25000" dirty="0"/>
                <a:t>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59F2F-7ADB-4DC4-A65B-9F6E012160C0}"/>
              </a:ext>
            </a:extLst>
          </p:cNvPr>
          <p:cNvGrpSpPr/>
          <p:nvPr/>
        </p:nvGrpSpPr>
        <p:grpSpPr>
          <a:xfrm>
            <a:off x="4052724" y="3775053"/>
            <a:ext cx="1648878" cy="930147"/>
            <a:chOff x="3681569" y="3829962"/>
            <a:chExt cx="1648878" cy="93014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26547B-B236-4281-B90A-978CE4DDB4D8}"/>
                </a:ext>
              </a:extLst>
            </p:cNvPr>
            <p:cNvSpPr/>
            <p:nvPr/>
          </p:nvSpPr>
          <p:spPr>
            <a:xfrm>
              <a:off x="3681569" y="3829962"/>
              <a:ext cx="1606422" cy="93014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0FA0CB-EF4D-4E1B-A12F-79514AD5B755}"/>
                </a:ext>
              </a:extLst>
            </p:cNvPr>
            <p:cNvSpPr txBox="1"/>
            <p:nvPr/>
          </p:nvSpPr>
          <p:spPr>
            <a:xfrm>
              <a:off x="3695109" y="4018685"/>
              <a:ext cx="16353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Concentration increase to over 400 ppm</a:t>
              </a:r>
              <a:endParaRPr lang="en-GB" sz="1400" b="1" baseline="-25000" dirty="0"/>
            </a:p>
          </p:txBody>
        </p:sp>
      </p:grp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4C1C7CD1-D38B-41CD-9CE0-5BBEAEA899B8}"/>
              </a:ext>
            </a:extLst>
          </p:cNvPr>
          <p:cNvCxnSpPr>
            <a:cxnSpLocks/>
          </p:cNvCxnSpPr>
          <p:nvPr/>
        </p:nvCxnSpPr>
        <p:spPr>
          <a:xfrm rot="5400000">
            <a:off x="4575867" y="3366880"/>
            <a:ext cx="566211" cy="179975"/>
          </a:xfrm>
          <a:prstGeom prst="curvedConnector3">
            <a:avLst>
              <a:gd name="adj1" fmla="val 692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ABF3ABB-449D-48B8-8FE0-704CB258750A}"/>
              </a:ext>
            </a:extLst>
          </p:cNvPr>
          <p:cNvSpPr txBox="1"/>
          <p:nvPr/>
        </p:nvSpPr>
        <p:spPr>
          <a:xfrm>
            <a:off x="3441676" y="3135509"/>
            <a:ext cx="137429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slowly adds to CO</a:t>
            </a:r>
            <a:r>
              <a:rPr lang="en-GB" sz="1400" baseline="-25000" dirty="0"/>
              <a:t>2</a:t>
            </a:r>
            <a:r>
              <a:rPr lang="en-GB" sz="1400" dirty="0"/>
              <a:t> in atmosphere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6BB58-99EE-4897-9674-250CF30A75DA}"/>
              </a:ext>
            </a:extLst>
          </p:cNvPr>
          <p:cNvGrpSpPr/>
          <p:nvPr/>
        </p:nvGrpSpPr>
        <p:grpSpPr>
          <a:xfrm>
            <a:off x="5303373" y="2794584"/>
            <a:ext cx="3403583" cy="661028"/>
            <a:chOff x="4839823" y="2764183"/>
            <a:chExt cx="3403583" cy="66102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C94D36-4E24-43AD-876F-7343B42B7434}"/>
                </a:ext>
              </a:extLst>
            </p:cNvPr>
            <p:cNvGrpSpPr/>
            <p:nvPr/>
          </p:nvGrpSpPr>
          <p:grpSpPr>
            <a:xfrm>
              <a:off x="6766646" y="2785005"/>
              <a:ext cx="1476760" cy="640206"/>
              <a:chOff x="6155114" y="2585685"/>
              <a:chExt cx="1476760" cy="640206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4349E62-70F4-4FE2-BF26-A1C51A1E8F51}"/>
                  </a:ext>
                </a:extLst>
              </p:cNvPr>
              <p:cNvSpPr/>
              <p:nvPr/>
            </p:nvSpPr>
            <p:spPr>
              <a:xfrm>
                <a:off x="6155114" y="2585685"/>
                <a:ext cx="147676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33EB12-F272-471F-A6B7-F00B857CA548}"/>
                  </a:ext>
                </a:extLst>
              </p:cNvPr>
              <p:cNvSpPr txBox="1"/>
              <p:nvPr/>
            </p:nvSpPr>
            <p:spPr>
              <a:xfrm>
                <a:off x="6207588" y="2700846"/>
                <a:ext cx="131523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Heating calcium carbonate</a:t>
                </a:r>
                <a:endParaRPr lang="en-GB" sz="1400" b="1" baseline="-25000" dirty="0"/>
              </a:p>
            </p:txBody>
          </p:sp>
        </p:grpSp>
        <p:cxnSp>
          <p:nvCxnSpPr>
            <p:cNvPr id="148" name="Connector: Curved 147">
              <a:extLst>
                <a:ext uri="{FF2B5EF4-FFF2-40B4-BE49-F238E27FC236}">
                  <a16:creationId xmlns:a16="http://schemas.microsoft.com/office/drawing/2014/main" id="{E5E9138F-A214-46CF-9110-F9725576A5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839823" y="2876524"/>
              <a:ext cx="1931883" cy="167471"/>
            </a:xfrm>
            <a:prstGeom prst="curvedConnector3">
              <a:avLst>
                <a:gd name="adj1" fmla="val 794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42FB54-447A-4F9A-9685-1F97E9E15FD8}"/>
                </a:ext>
              </a:extLst>
            </p:cNvPr>
            <p:cNvSpPr txBox="1"/>
            <p:nvPr/>
          </p:nvSpPr>
          <p:spPr>
            <a:xfrm>
              <a:off x="5228617" y="2764183"/>
              <a:ext cx="159050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concrete production</a:t>
              </a:r>
              <a:endParaRPr lang="en-GB" sz="1400" baseline="-25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D978A24-1F15-45C5-A48A-2299FB4EE886}"/>
              </a:ext>
            </a:extLst>
          </p:cNvPr>
          <p:cNvGrpSpPr/>
          <p:nvPr/>
        </p:nvGrpSpPr>
        <p:grpSpPr>
          <a:xfrm>
            <a:off x="5475051" y="2077995"/>
            <a:ext cx="3231907" cy="640206"/>
            <a:chOff x="5008711" y="2047594"/>
            <a:chExt cx="2966407" cy="64020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CB53D5-5F2C-4244-B0C5-3849CC902528}"/>
                </a:ext>
              </a:extLst>
            </p:cNvPr>
            <p:cNvGrpSpPr/>
            <p:nvPr/>
          </p:nvGrpSpPr>
          <p:grpSpPr>
            <a:xfrm>
              <a:off x="6445908" y="2047594"/>
              <a:ext cx="1529210" cy="640206"/>
              <a:chOff x="6462293" y="2354551"/>
              <a:chExt cx="1529210" cy="64020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DDA8242-777C-4AA1-AC53-1BF9B01133D3}"/>
                  </a:ext>
                </a:extLst>
              </p:cNvPr>
              <p:cNvSpPr/>
              <p:nvPr/>
            </p:nvSpPr>
            <p:spPr>
              <a:xfrm>
                <a:off x="6462293" y="2354551"/>
                <a:ext cx="152921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346BAB-8CF4-41CF-AE39-087332C55EC9}"/>
                  </a:ext>
                </a:extLst>
              </p:cNvPr>
              <p:cNvSpPr txBox="1"/>
              <p:nvPr/>
            </p:nvSpPr>
            <p:spPr>
              <a:xfrm>
                <a:off x="6568464" y="2479321"/>
                <a:ext cx="13121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Deforestation by burning</a:t>
                </a:r>
                <a:endParaRPr lang="en-GB" sz="1400" b="1" baseline="-25000" dirty="0"/>
              </a:p>
            </p:txBody>
          </p:sp>
        </p:grpSp>
        <p:cxnSp>
          <p:nvCxnSpPr>
            <p:cNvPr id="155" name="Connector: Curved 154">
              <a:extLst>
                <a:ext uri="{FF2B5EF4-FFF2-40B4-BE49-F238E27FC236}">
                  <a16:creationId xmlns:a16="http://schemas.microsoft.com/office/drawing/2014/main" id="{03D5294B-851B-4F67-B145-05E7B02DDC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8711" y="2455334"/>
              <a:ext cx="1432436" cy="203400"/>
            </a:xfrm>
            <a:prstGeom prst="curvedConnector3">
              <a:avLst>
                <a:gd name="adj1" fmla="val 402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4946AA52-CFAE-40AD-A7FE-469297C624C1}"/>
                </a:ext>
              </a:extLst>
            </p:cNvPr>
            <p:cNvSpPr txBox="1"/>
            <p:nvPr/>
          </p:nvSpPr>
          <p:spPr>
            <a:xfrm>
              <a:off x="5075168" y="2177942"/>
              <a:ext cx="130939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creating agricultural land</a:t>
              </a:r>
              <a:endParaRPr lang="en-GB" sz="1400" baseline="-25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1A5052-DB8A-422F-9A8B-D3C908FED04A}"/>
              </a:ext>
            </a:extLst>
          </p:cNvPr>
          <p:cNvGrpSpPr/>
          <p:nvPr/>
        </p:nvGrpSpPr>
        <p:grpSpPr>
          <a:xfrm>
            <a:off x="5307442" y="2939348"/>
            <a:ext cx="3004757" cy="1143291"/>
            <a:chOff x="5138987" y="2939348"/>
            <a:chExt cx="3004757" cy="114329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8C3505B-16BD-46B3-AC43-506AF951E9F2}"/>
                </a:ext>
              </a:extLst>
            </p:cNvPr>
            <p:cNvGrpSpPr/>
            <p:nvPr/>
          </p:nvGrpSpPr>
          <p:grpSpPr>
            <a:xfrm>
              <a:off x="6806470" y="3552817"/>
              <a:ext cx="1337274" cy="529822"/>
              <a:chOff x="6849484" y="3568695"/>
              <a:chExt cx="1337274" cy="52982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1267882-8931-4AA2-8736-ED9D63253B64}"/>
                  </a:ext>
                </a:extLst>
              </p:cNvPr>
              <p:cNvSpPr/>
              <p:nvPr/>
            </p:nvSpPr>
            <p:spPr>
              <a:xfrm>
                <a:off x="6854915" y="3568695"/>
                <a:ext cx="1298821" cy="529822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9E6D499-86DF-4AF9-8582-3CFE1F961BD7}"/>
                  </a:ext>
                </a:extLst>
              </p:cNvPr>
              <p:cNvSpPr txBox="1"/>
              <p:nvPr/>
            </p:nvSpPr>
            <p:spPr>
              <a:xfrm>
                <a:off x="6849484" y="3661746"/>
                <a:ext cx="133727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Burning fossil fuels</a:t>
                </a:r>
                <a:endParaRPr lang="en-GB" sz="1400" b="1" baseline="-25000" dirty="0"/>
              </a:p>
            </p:txBody>
          </p:sp>
        </p:grpSp>
        <p:cxnSp>
          <p:nvCxnSpPr>
            <p:cNvPr id="161" name="Connector: Curved 160">
              <a:extLst>
                <a:ext uri="{FF2B5EF4-FFF2-40B4-BE49-F238E27FC236}">
                  <a16:creationId xmlns:a16="http://schemas.microsoft.com/office/drawing/2014/main" id="{9E1A98A3-5F01-43C2-BC5D-B3A7C94ABE14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10800000">
              <a:off x="5138987" y="2939348"/>
              <a:ext cx="1612370" cy="807671"/>
            </a:xfrm>
            <a:prstGeom prst="curvedConnector3">
              <a:avLst>
                <a:gd name="adj1" fmla="val 8583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5CC2470-CA81-451B-8A70-AC14700B7D2D}"/>
                </a:ext>
              </a:extLst>
            </p:cNvPr>
            <p:cNvSpPr txBox="1"/>
            <p:nvPr/>
          </p:nvSpPr>
          <p:spPr>
            <a:xfrm>
              <a:off x="5471708" y="3324598"/>
              <a:ext cx="158513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energy production</a:t>
              </a:r>
              <a:endParaRPr lang="en-GB" sz="1400" baseline="-25000" dirty="0"/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806E9100-8CBE-40DE-8DCC-72B8C31A6F2D}"/>
              </a:ext>
            </a:extLst>
          </p:cNvPr>
          <p:cNvSpPr/>
          <p:nvPr/>
        </p:nvSpPr>
        <p:spPr>
          <a:xfrm rot="971006">
            <a:off x="71632" y="186731"/>
            <a:ext cx="3432002" cy="4515882"/>
          </a:xfrm>
          <a:prstGeom prst="ellipse">
            <a:avLst/>
          </a:prstGeom>
          <a:solidFill>
            <a:srgbClr val="CBE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DCD3FA-4EA5-4C93-B08F-67361C8AFC27}"/>
              </a:ext>
            </a:extLst>
          </p:cNvPr>
          <p:cNvSpPr txBox="1"/>
          <p:nvPr/>
        </p:nvSpPr>
        <p:spPr>
          <a:xfrm>
            <a:off x="1138144" y="451970"/>
            <a:ext cx="1735396" cy="437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OCEAN INTERACTION SUBSYSTEM</a:t>
            </a:r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60EB9085-C971-4170-B659-0E59494EF5A3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491" y="3273217"/>
            <a:ext cx="717763" cy="66871"/>
          </a:xfrm>
          <a:prstGeom prst="curvedConnector3">
            <a:avLst>
              <a:gd name="adj1" fmla="val 2876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E1CB263-8BDE-4277-9EA5-3D5114EEED03}"/>
              </a:ext>
            </a:extLst>
          </p:cNvPr>
          <p:cNvGrpSpPr/>
          <p:nvPr/>
        </p:nvGrpSpPr>
        <p:grpSpPr>
          <a:xfrm>
            <a:off x="418422" y="3789510"/>
            <a:ext cx="1188036" cy="524172"/>
            <a:chOff x="-387941" y="1953806"/>
            <a:chExt cx="875276" cy="60515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30282D1-5CBF-4EA2-80BB-A32930C73D23}"/>
                </a:ext>
              </a:extLst>
            </p:cNvPr>
            <p:cNvSpPr/>
            <p:nvPr/>
          </p:nvSpPr>
          <p:spPr>
            <a:xfrm>
              <a:off x="-387941" y="1953806"/>
              <a:ext cx="875276" cy="605152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0DD0FAC-BF27-4634-9507-DB0863D7DEB2}"/>
                </a:ext>
              </a:extLst>
            </p:cNvPr>
            <p:cNvSpPr txBox="1"/>
            <p:nvPr/>
          </p:nvSpPr>
          <p:spPr>
            <a:xfrm>
              <a:off x="-352767" y="1978385"/>
              <a:ext cx="739713" cy="4974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Coral bleaching</a:t>
              </a:r>
              <a:endParaRPr lang="en-GB" sz="1400" b="1" baseline="-250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8766FF2-C011-48E1-8AE5-69E7715D98CB}"/>
              </a:ext>
            </a:extLst>
          </p:cNvPr>
          <p:cNvSpPr txBox="1"/>
          <p:nvPr/>
        </p:nvSpPr>
        <p:spPr>
          <a:xfrm>
            <a:off x="42431" y="3193012"/>
            <a:ext cx="95052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contributes to</a:t>
            </a:r>
            <a:endParaRPr lang="en-GB" sz="1400" baseline="-25000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B04350-6EA8-434C-AFAB-FFF8B1DB9ED0}"/>
              </a:ext>
            </a:extLst>
          </p:cNvPr>
          <p:cNvGrpSpPr/>
          <p:nvPr/>
        </p:nvGrpSpPr>
        <p:grpSpPr>
          <a:xfrm>
            <a:off x="77663" y="2409141"/>
            <a:ext cx="1188035" cy="642048"/>
            <a:chOff x="243822" y="1903679"/>
            <a:chExt cx="966365" cy="73742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BB93A1B-C247-4D05-ABDE-D0B9A657E696}"/>
                </a:ext>
              </a:extLst>
            </p:cNvPr>
            <p:cNvSpPr/>
            <p:nvPr/>
          </p:nvSpPr>
          <p:spPr>
            <a:xfrm>
              <a:off x="243822" y="1903679"/>
              <a:ext cx="966365" cy="527283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4CE9B0B-E081-412F-8D58-57D535D801F5}"/>
                </a:ext>
              </a:extLst>
            </p:cNvPr>
            <p:cNvSpPr txBox="1"/>
            <p:nvPr/>
          </p:nvSpPr>
          <p:spPr>
            <a:xfrm>
              <a:off x="368308" y="1906531"/>
              <a:ext cx="652728" cy="7345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 formation</a:t>
              </a:r>
              <a:endParaRPr lang="en-GB" sz="1400" b="1" baseline="-25000" dirty="0"/>
            </a:p>
          </p:txBody>
        </p:sp>
      </p:grp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B6606D18-5D08-4529-ACB4-D09AD2C3AA9B}"/>
              </a:ext>
            </a:extLst>
          </p:cNvPr>
          <p:cNvCxnSpPr>
            <a:cxnSpLocks/>
          </p:cNvCxnSpPr>
          <p:nvPr/>
        </p:nvCxnSpPr>
        <p:spPr>
          <a:xfrm rot="10800000">
            <a:off x="1162051" y="2815405"/>
            <a:ext cx="526409" cy="264733"/>
          </a:xfrm>
          <a:prstGeom prst="curvedConnector3">
            <a:avLst>
              <a:gd name="adj1" fmla="val 958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F2B1763-6893-40DE-B67B-76F0EF60A2D0}"/>
              </a:ext>
            </a:extLst>
          </p:cNvPr>
          <p:cNvSpPr txBox="1"/>
          <p:nvPr/>
        </p:nvSpPr>
        <p:spPr>
          <a:xfrm>
            <a:off x="1124621" y="2345870"/>
            <a:ext cx="725721" cy="646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reacts with water</a:t>
            </a:r>
            <a:endParaRPr lang="en-GB" sz="1400" baseline="-25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560A81-4D32-4189-82B1-788768B90F32}"/>
              </a:ext>
            </a:extLst>
          </p:cNvPr>
          <p:cNvGrpSpPr/>
          <p:nvPr/>
        </p:nvGrpSpPr>
        <p:grpSpPr>
          <a:xfrm>
            <a:off x="421703" y="927226"/>
            <a:ext cx="2851540" cy="1836957"/>
            <a:chOff x="421703" y="927226"/>
            <a:chExt cx="2851540" cy="1836957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A2AA676-3F5D-4159-99E9-EF09DBEDFC35}"/>
                </a:ext>
              </a:extLst>
            </p:cNvPr>
            <p:cNvSpPr/>
            <p:nvPr/>
          </p:nvSpPr>
          <p:spPr>
            <a:xfrm>
              <a:off x="421703" y="1207838"/>
              <a:ext cx="1326251" cy="532826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4FAFFA6-2FE4-4738-9128-E429BCAF0F93}"/>
                </a:ext>
              </a:extLst>
            </p:cNvPr>
            <p:cNvSpPr txBox="1"/>
            <p:nvPr/>
          </p:nvSpPr>
          <p:spPr>
            <a:xfrm>
              <a:off x="558243" y="1236816"/>
              <a:ext cx="9890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deep ocean</a:t>
              </a:r>
              <a:endParaRPr lang="en-GB" sz="1400" b="1" baseline="-25000" dirty="0"/>
            </a:p>
          </p:txBody>
        </p:sp>
        <p:cxnSp>
          <p:nvCxnSpPr>
            <p:cNvPr id="64" name="Connector: Curved 63">
              <a:extLst>
                <a:ext uri="{FF2B5EF4-FFF2-40B4-BE49-F238E27FC236}">
                  <a16:creationId xmlns:a16="http://schemas.microsoft.com/office/drawing/2014/main" id="{8309D487-8AEF-4BBC-AEDF-B6B0F17A7B0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269140" y="1876722"/>
              <a:ext cx="1016430" cy="758492"/>
            </a:xfrm>
            <a:prstGeom prst="curvedConnector3">
              <a:avLst>
                <a:gd name="adj1" fmla="val 612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DF0DCA0-0196-4974-9851-E0731BA261FD}"/>
                </a:ext>
              </a:extLst>
            </p:cNvPr>
            <p:cNvSpPr txBox="1"/>
            <p:nvPr/>
          </p:nvSpPr>
          <p:spPr>
            <a:xfrm>
              <a:off x="1465562" y="1566305"/>
              <a:ext cx="120207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may </a:t>
              </a:r>
            </a:p>
            <a:p>
              <a:pPr algn="ctr"/>
              <a:r>
                <a:rPr lang="en-GB" sz="1400" dirty="0"/>
                <a:t>make transition to</a:t>
              </a:r>
              <a:endParaRPr lang="en-GB" sz="1400" baseline="-2500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C02E08-0EF7-4E75-86E5-04347CB01B1E}"/>
                </a:ext>
              </a:extLst>
            </p:cNvPr>
            <p:cNvSpPr/>
            <p:nvPr/>
          </p:nvSpPr>
          <p:spPr>
            <a:xfrm>
              <a:off x="1946992" y="927226"/>
              <a:ext cx="1326251" cy="643769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59E94EC-92EA-4072-955C-1F80C494CA9A}"/>
                </a:ext>
              </a:extLst>
            </p:cNvPr>
            <p:cNvSpPr txBox="1"/>
            <p:nvPr/>
          </p:nvSpPr>
          <p:spPr>
            <a:xfrm>
              <a:off x="2095735" y="1016279"/>
              <a:ext cx="989038" cy="5206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ocean biome</a:t>
              </a:r>
              <a:endParaRPr lang="en-GB" sz="1400" b="1" baseline="-25000" dirty="0"/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EE1CE230-112D-4F2A-915E-E407034BBB31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2356" y="2078400"/>
              <a:ext cx="1060551" cy="245465"/>
            </a:xfrm>
            <a:prstGeom prst="curvedConnector3">
              <a:avLst>
                <a:gd name="adj1" fmla="val 344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DBBABBA-1334-4CA9-B088-EA83CFCC7BE0}"/>
              </a:ext>
            </a:extLst>
          </p:cNvPr>
          <p:cNvGrpSpPr/>
          <p:nvPr/>
        </p:nvGrpSpPr>
        <p:grpSpPr>
          <a:xfrm>
            <a:off x="1732951" y="2421827"/>
            <a:ext cx="2306572" cy="976772"/>
            <a:chOff x="1732951" y="2421827"/>
            <a:chExt cx="2306572" cy="976772"/>
          </a:xfrm>
        </p:grpSpPr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3BEBAA80-ECF2-4E80-9993-0860DC0AF1D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84775" y="2793777"/>
              <a:ext cx="954748" cy="253959"/>
            </a:xfrm>
            <a:prstGeom prst="curvedConnector3">
              <a:avLst>
                <a:gd name="adj1" fmla="val 410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50CC67C-BDFB-4F44-80A4-896C4A8AB84F}"/>
                </a:ext>
              </a:extLst>
            </p:cNvPr>
            <p:cNvSpPr/>
            <p:nvPr/>
          </p:nvSpPr>
          <p:spPr>
            <a:xfrm>
              <a:off x="1732951" y="2864044"/>
              <a:ext cx="1358384" cy="534555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F74A65-5C97-4729-B815-FB310B81D7A7}"/>
                </a:ext>
              </a:extLst>
            </p:cNvPr>
            <p:cNvSpPr txBox="1"/>
            <p:nvPr/>
          </p:nvSpPr>
          <p:spPr>
            <a:xfrm>
              <a:off x="1888814" y="2879160"/>
              <a:ext cx="108404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shallow ocean</a:t>
              </a:r>
              <a:endParaRPr lang="en-GB" sz="1400" b="1" baseline="-25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527AFA2-8148-44B1-B03D-0DEB4B79AFE8}"/>
                </a:ext>
              </a:extLst>
            </p:cNvPr>
            <p:cNvSpPr txBox="1"/>
            <p:nvPr/>
          </p:nvSpPr>
          <p:spPr>
            <a:xfrm>
              <a:off x="2766159" y="2489870"/>
              <a:ext cx="11759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gas exchange with water</a:t>
              </a:r>
              <a:endParaRPr lang="en-GB" sz="1400" baseline="-25000" dirty="0"/>
            </a:p>
          </p:txBody>
        </p: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4A0E3A6-3C93-4A6A-9B86-0FFF54CCB4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964" y="2421827"/>
              <a:ext cx="1517559" cy="371952"/>
            </a:xfrm>
            <a:prstGeom prst="curvedConnector3">
              <a:avLst>
                <a:gd name="adj1" fmla="val 564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F912D60-BA91-4F9E-BB36-63888602A4CA}"/>
              </a:ext>
            </a:extLst>
          </p:cNvPr>
          <p:cNvGrpSpPr/>
          <p:nvPr/>
        </p:nvGrpSpPr>
        <p:grpSpPr>
          <a:xfrm>
            <a:off x="4730318" y="651648"/>
            <a:ext cx="2000252" cy="1146349"/>
            <a:chOff x="4730318" y="651648"/>
            <a:chExt cx="2000252" cy="1146349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962D0F1D-C496-4C18-9A61-44405DDB9441}"/>
                </a:ext>
              </a:extLst>
            </p:cNvPr>
            <p:cNvGrpSpPr/>
            <p:nvPr/>
          </p:nvGrpSpPr>
          <p:grpSpPr>
            <a:xfrm>
              <a:off x="5471908" y="1107091"/>
              <a:ext cx="1258662" cy="690906"/>
              <a:chOff x="5471908" y="1107091"/>
              <a:chExt cx="1258662" cy="690906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3F297CE-D039-45B9-A0B7-3BA82809491B}"/>
                  </a:ext>
                </a:extLst>
              </p:cNvPr>
              <p:cNvSpPr/>
              <p:nvPr/>
            </p:nvSpPr>
            <p:spPr>
              <a:xfrm>
                <a:off x="5471908" y="1107091"/>
                <a:ext cx="1258662" cy="690906"/>
              </a:xfrm>
              <a:prstGeom prst="ellipse">
                <a:avLst/>
              </a:prstGeom>
              <a:solidFill>
                <a:srgbClr val="47A93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8B7CB3F-4EEE-4B63-9780-B2DA8A686BA2}"/>
                  </a:ext>
                </a:extLst>
              </p:cNvPr>
              <p:cNvSpPr txBox="1"/>
              <p:nvPr/>
            </p:nvSpPr>
            <p:spPr>
              <a:xfrm>
                <a:off x="5568947" y="1181559"/>
                <a:ext cx="110356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Uptake by animal biome</a:t>
                </a:r>
                <a:endParaRPr lang="en-GB" sz="1400" b="1" baseline="-25000" dirty="0"/>
              </a:p>
            </p:txBody>
          </p:sp>
        </p:grpSp>
        <p:cxnSp>
          <p:nvCxnSpPr>
            <p:cNvPr id="85" name="Connector: Curved 84">
              <a:extLst>
                <a:ext uri="{FF2B5EF4-FFF2-40B4-BE49-F238E27FC236}">
                  <a16:creationId xmlns:a16="http://schemas.microsoft.com/office/drawing/2014/main" id="{659F022E-A0F3-406E-B5CF-4C0C9FE7741A}"/>
                </a:ext>
              </a:extLst>
            </p:cNvPr>
            <p:cNvCxnSpPr>
              <a:cxnSpLocks/>
            </p:cNvCxnSpPr>
            <p:nvPr/>
          </p:nvCxnSpPr>
          <p:spPr>
            <a:xfrm>
              <a:off x="4730318" y="931460"/>
              <a:ext cx="683533" cy="412141"/>
            </a:xfrm>
            <a:prstGeom prst="curvedConnector3">
              <a:avLst>
                <a:gd name="adj1" fmla="val 2451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3CDA91C-3000-41CB-A8D0-E02E62D9A8AE}"/>
                </a:ext>
              </a:extLst>
            </p:cNvPr>
            <p:cNvSpPr txBox="1"/>
            <p:nvPr/>
          </p:nvSpPr>
          <p:spPr>
            <a:xfrm>
              <a:off x="4731659" y="651648"/>
              <a:ext cx="17590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reacts via consumption &amp; metabolism</a:t>
              </a:r>
              <a:endParaRPr lang="en-GB" sz="1400" baseline="-25000" dirty="0"/>
            </a:p>
          </p:txBody>
        </p:sp>
      </p:grp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1768016C-E437-4174-8BAA-301F3B37DA58}"/>
              </a:ext>
            </a:extLst>
          </p:cNvPr>
          <p:cNvCxnSpPr>
            <a:cxnSpLocks/>
          </p:cNvCxnSpPr>
          <p:nvPr/>
        </p:nvCxnSpPr>
        <p:spPr>
          <a:xfrm rot="5400000">
            <a:off x="4764974" y="1599009"/>
            <a:ext cx="803444" cy="569022"/>
          </a:xfrm>
          <a:prstGeom prst="curvedConnector3">
            <a:avLst>
              <a:gd name="adj1" fmla="val -8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565864BD-2EB2-4B98-8BC8-910EF27F7B74}"/>
              </a:ext>
            </a:extLst>
          </p:cNvPr>
          <p:cNvSpPr txBox="1"/>
          <p:nvPr/>
        </p:nvSpPr>
        <p:spPr>
          <a:xfrm>
            <a:off x="4899296" y="1766499"/>
            <a:ext cx="917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respiration</a:t>
            </a:r>
            <a:endParaRPr lang="en-GB" sz="1400" baseline="-25000" dirty="0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BD72F04-0967-4992-8B29-E0DAF19F10E5}"/>
              </a:ext>
            </a:extLst>
          </p:cNvPr>
          <p:cNvGrpSpPr/>
          <p:nvPr/>
        </p:nvGrpSpPr>
        <p:grpSpPr>
          <a:xfrm>
            <a:off x="3413633" y="667243"/>
            <a:ext cx="1352878" cy="1757450"/>
            <a:chOff x="3408190" y="667243"/>
            <a:chExt cx="1352878" cy="1757450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667AC39B-A36F-4C6B-8B3A-D15FDEA3CE1A}"/>
                </a:ext>
              </a:extLst>
            </p:cNvPr>
            <p:cNvSpPr/>
            <p:nvPr/>
          </p:nvSpPr>
          <p:spPr>
            <a:xfrm>
              <a:off x="3408190" y="667243"/>
              <a:ext cx="1352878" cy="555626"/>
            </a:xfrm>
            <a:prstGeom prst="ellipse">
              <a:avLst/>
            </a:prstGeom>
            <a:solidFill>
              <a:srgbClr val="47A93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E5E0978E-8B2B-4625-BF9B-D6C1956672CA}"/>
                </a:ext>
              </a:extLst>
            </p:cNvPr>
            <p:cNvSpPr txBox="1"/>
            <p:nvPr/>
          </p:nvSpPr>
          <p:spPr>
            <a:xfrm>
              <a:off x="3470646" y="716016"/>
              <a:ext cx="112518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plant biome</a:t>
              </a:r>
              <a:endParaRPr lang="en-GB" sz="1400" b="1" baseline="-25000" dirty="0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9B2BA08-211A-4AA5-93F6-765C5DF598D5}"/>
                </a:ext>
              </a:extLst>
            </p:cNvPr>
            <p:cNvGrpSpPr/>
            <p:nvPr/>
          </p:nvGrpSpPr>
          <p:grpSpPr>
            <a:xfrm>
              <a:off x="3607686" y="1183235"/>
              <a:ext cx="994216" cy="1241458"/>
              <a:chOff x="3607865" y="1167686"/>
              <a:chExt cx="994216" cy="1241458"/>
            </a:xfrm>
          </p:grpSpPr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D811554-3021-462F-A954-D54F24E2EE61}"/>
                  </a:ext>
                </a:extLst>
              </p:cNvPr>
              <p:cNvSpPr txBox="1"/>
              <p:nvPr/>
            </p:nvSpPr>
            <p:spPr>
              <a:xfrm>
                <a:off x="3730402" y="1167686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0" name="Connector: Curved 169">
                <a:extLst>
                  <a:ext uri="{FF2B5EF4-FFF2-40B4-BE49-F238E27FC236}">
                    <a16:creationId xmlns:a16="http://schemas.microsoft.com/office/drawing/2014/main" id="{2B9A951A-D39A-48C0-B378-EA9389D4C5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8" y="1520724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ctor: Curved 170">
                <a:extLst>
                  <a:ext uri="{FF2B5EF4-FFF2-40B4-BE49-F238E27FC236}">
                    <a16:creationId xmlns:a16="http://schemas.microsoft.com/office/drawing/2014/main" id="{67367D91-196F-4304-B095-23937B7882A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4" y="1720729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96527690-35A0-41AA-9B96-8B81B48564CC}"/>
                  </a:ext>
                </a:extLst>
              </p:cNvPr>
              <p:cNvSpPr txBox="1"/>
              <p:nvPr/>
            </p:nvSpPr>
            <p:spPr>
              <a:xfrm>
                <a:off x="3730403" y="1167687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3" name="Connector: Curved 172">
                <a:extLst>
                  <a:ext uri="{FF2B5EF4-FFF2-40B4-BE49-F238E27FC236}">
                    <a16:creationId xmlns:a16="http://schemas.microsoft.com/office/drawing/2014/main" id="{B44B8E24-3F02-4DDA-85B0-BCDBB7AFE8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9" y="1520725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ctor: Curved 173">
                <a:extLst>
                  <a:ext uri="{FF2B5EF4-FFF2-40B4-BE49-F238E27FC236}">
                    <a16:creationId xmlns:a16="http://schemas.microsoft.com/office/drawing/2014/main" id="{E44EA722-3671-4778-916F-02250A585D1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5" y="1720730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9086474-F890-41D3-BDE0-3FAB9C5FDD91}"/>
              </a:ext>
            </a:extLst>
          </p:cNvPr>
          <p:cNvGrpSpPr/>
          <p:nvPr/>
        </p:nvGrpSpPr>
        <p:grpSpPr>
          <a:xfrm>
            <a:off x="6632591" y="4084569"/>
            <a:ext cx="2152042" cy="1947416"/>
            <a:chOff x="5789664" y="3810545"/>
            <a:chExt cx="2152042" cy="1947416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2BBB5AC-9EAD-47DB-93F4-EE92AB6889C8}"/>
                </a:ext>
              </a:extLst>
            </p:cNvPr>
            <p:cNvGrpSpPr/>
            <p:nvPr/>
          </p:nvGrpSpPr>
          <p:grpSpPr>
            <a:xfrm>
              <a:off x="5789664" y="4384484"/>
              <a:ext cx="1256365" cy="493660"/>
              <a:chOff x="337875" y="1962848"/>
              <a:chExt cx="1256365" cy="49366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000A4BAA-4CAE-4976-B056-8980026C8013}"/>
                  </a:ext>
                </a:extLst>
              </p:cNvPr>
              <p:cNvSpPr/>
              <p:nvPr/>
            </p:nvSpPr>
            <p:spPr>
              <a:xfrm>
                <a:off x="337875" y="1962848"/>
                <a:ext cx="1153825" cy="493660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A4B2722C-504C-41C1-8128-668BF10EACFE}"/>
                  </a:ext>
                </a:extLst>
              </p:cNvPr>
              <p:cNvSpPr txBox="1"/>
              <p:nvPr/>
            </p:nvSpPr>
            <p:spPr>
              <a:xfrm>
                <a:off x="398206" y="1982487"/>
                <a:ext cx="11960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Alternative energy</a:t>
                </a:r>
                <a:endParaRPr lang="en-GB" sz="1400" b="1" baseline="-25000" dirty="0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D26CD544-0986-4771-A4BC-775FB3E9C264}"/>
                </a:ext>
              </a:extLst>
            </p:cNvPr>
            <p:cNvGrpSpPr/>
            <p:nvPr/>
          </p:nvGrpSpPr>
          <p:grpSpPr>
            <a:xfrm>
              <a:off x="6283497" y="5052714"/>
              <a:ext cx="1244329" cy="705247"/>
              <a:chOff x="682409" y="1774570"/>
              <a:chExt cx="1244329" cy="705247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5DC9EDE6-1239-453D-83B5-7A96B8F66C0E}"/>
                  </a:ext>
                </a:extLst>
              </p:cNvPr>
              <p:cNvSpPr/>
              <p:nvPr/>
            </p:nvSpPr>
            <p:spPr>
              <a:xfrm>
                <a:off x="682409" y="1774570"/>
                <a:ext cx="1244329" cy="705247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17BCE8B-E26E-40F9-AC61-79730BE5840C}"/>
                  </a:ext>
                </a:extLst>
              </p:cNvPr>
              <p:cNvSpPr txBox="1"/>
              <p:nvPr/>
            </p:nvSpPr>
            <p:spPr>
              <a:xfrm>
                <a:off x="781676" y="1901568"/>
                <a:ext cx="105348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Sustainable energy supply</a:t>
                </a:r>
                <a:endParaRPr lang="en-GB" sz="1400" b="1" baseline="-25000" dirty="0"/>
              </a:p>
            </p:txBody>
          </p:sp>
        </p:grp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15810CF2-B43F-4AFD-99CC-983E199AD0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85277" y="3967406"/>
              <a:ext cx="520753" cy="207032"/>
            </a:xfrm>
            <a:prstGeom prst="curvedConnector3">
              <a:avLst>
                <a:gd name="adj1" fmla="val 4011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913E07D-6688-4CF8-A72B-B5C271059A38}"/>
                </a:ext>
              </a:extLst>
            </p:cNvPr>
            <p:cNvSpPr txBox="1"/>
            <p:nvPr/>
          </p:nvSpPr>
          <p:spPr>
            <a:xfrm>
              <a:off x="6201339" y="3815576"/>
              <a:ext cx="72445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reduce via</a:t>
              </a:r>
              <a:endParaRPr lang="en-GB" sz="1400" baseline="-250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71D427D-ED55-46B8-A52C-F7890515AF0A}"/>
                </a:ext>
              </a:extLst>
            </p:cNvPr>
            <p:cNvSpPr txBox="1"/>
            <p:nvPr/>
          </p:nvSpPr>
          <p:spPr>
            <a:xfrm>
              <a:off x="6930793" y="4154418"/>
              <a:ext cx="1010913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is part of long-term strategy </a:t>
              </a:r>
              <a:r>
                <a:rPr lang="en-GB" sz="1400" dirty="0" err="1"/>
                <a:t>fpr</a:t>
              </a:r>
              <a:endParaRPr lang="en-GB" sz="1400" dirty="0"/>
            </a:p>
          </p:txBody>
        </p:sp>
        <p:cxnSp>
          <p:nvCxnSpPr>
            <p:cNvPr id="95" name="Connector: Curved 94">
              <a:extLst>
                <a:ext uri="{FF2B5EF4-FFF2-40B4-BE49-F238E27FC236}">
                  <a16:creationId xmlns:a16="http://schemas.microsoft.com/office/drawing/2014/main" id="{3CE56B1C-07EC-4EBF-859F-F87747569862}"/>
                </a:ext>
              </a:extLst>
            </p:cNvPr>
            <p:cNvCxnSpPr>
              <a:cxnSpLocks/>
            </p:cNvCxnSpPr>
            <p:nvPr/>
          </p:nvCxnSpPr>
          <p:spPr>
            <a:xfrm>
              <a:off x="6725920" y="4827342"/>
              <a:ext cx="435138" cy="237757"/>
            </a:xfrm>
            <a:prstGeom prst="curvedConnector3">
              <a:avLst>
                <a:gd name="adj1" fmla="val 11254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0796296-6C65-4C60-B3A6-E5E9D6E01CB9}"/>
              </a:ext>
            </a:extLst>
          </p:cNvPr>
          <p:cNvGrpSpPr/>
          <p:nvPr/>
        </p:nvGrpSpPr>
        <p:grpSpPr>
          <a:xfrm>
            <a:off x="5448803" y="5509199"/>
            <a:ext cx="1351342" cy="518085"/>
            <a:chOff x="267330" y="1888222"/>
            <a:chExt cx="1351342" cy="518085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965E4C0-4002-46F0-AB26-6DE93DF2CDA1}"/>
                </a:ext>
              </a:extLst>
            </p:cNvPr>
            <p:cNvSpPr/>
            <p:nvPr/>
          </p:nvSpPr>
          <p:spPr>
            <a:xfrm>
              <a:off x="267330" y="1888222"/>
              <a:ext cx="1351342" cy="518085"/>
            </a:xfrm>
            <a:prstGeom prst="ellipse">
              <a:avLst/>
            </a:prstGeom>
            <a:solidFill>
              <a:srgbClr val="D5D5D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5F3AA46F-4EFC-402B-879D-2699D1136C56}"/>
                </a:ext>
              </a:extLst>
            </p:cNvPr>
            <p:cNvSpPr txBox="1"/>
            <p:nvPr/>
          </p:nvSpPr>
          <p:spPr>
            <a:xfrm>
              <a:off x="299789" y="1950926"/>
              <a:ext cx="126473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capture &amp;  storage</a:t>
              </a:r>
              <a:endParaRPr lang="en-GB" sz="1400" b="1" baseline="-25000" dirty="0"/>
            </a:p>
          </p:txBody>
        </p:sp>
      </p:grpSp>
      <p:cxnSp>
        <p:nvCxnSpPr>
          <p:cNvPr id="102" name="Connector: Curved 101">
            <a:extLst>
              <a:ext uri="{FF2B5EF4-FFF2-40B4-BE49-F238E27FC236}">
                <a16:creationId xmlns:a16="http://schemas.microsoft.com/office/drawing/2014/main" id="{3357B3E8-F533-4CE1-AF43-CFBDF8FB5871}"/>
              </a:ext>
            </a:extLst>
          </p:cNvPr>
          <p:cNvCxnSpPr>
            <a:cxnSpLocks/>
          </p:cNvCxnSpPr>
          <p:nvPr/>
        </p:nvCxnSpPr>
        <p:spPr>
          <a:xfrm rot="16200000" flipV="1">
            <a:off x="5091666" y="4833419"/>
            <a:ext cx="839900" cy="506708"/>
          </a:xfrm>
          <a:prstGeom prst="curvedConnector3">
            <a:avLst>
              <a:gd name="adj1" fmla="val 85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2CE5853E-3DB1-4968-B960-4F74258DC073}"/>
              </a:ext>
            </a:extLst>
          </p:cNvPr>
          <p:cNvSpPr txBox="1"/>
          <p:nvPr/>
        </p:nvSpPr>
        <p:spPr>
          <a:xfrm>
            <a:off x="5416463" y="4738335"/>
            <a:ext cx="71117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may  directly reduce  </a:t>
            </a:r>
            <a:endParaRPr lang="en-GB" sz="1400" baseline="-25000" dirty="0"/>
          </a:p>
        </p:txBody>
      </p:sp>
      <p:cxnSp>
        <p:nvCxnSpPr>
          <p:cNvPr id="111" name="Connector: Curved 110">
            <a:extLst>
              <a:ext uri="{FF2B5EF4-FFF2-40B4-BE49-F238E27FC236}">
                <a16:creationId xmlns:a16="http://schemas.microsoft.com/office/drawing/2014/main" id="{4F5BA07E-1218-4E51-9461-EB12D7E647DC}"/>
              </a:ext>
            </a:extLst>
          </p:cNvPr>
          <p:cNvCxnSpPr>
            <a:cxnSpLocks/>
          </p:cNvCxnSpPr>
          <p:nvPr/>
        </p:nvCxnSpPr>
        <p:spPr>
          <a:xfrm rot="5400000">
            <a:off x="5835186" y="4325852"/>
            <a:ext cx="1589043" cy="680443"/>
          </a:xfrm>
          <a:prstGeom prst="curvedConnector3">
            <a:avLst>
              <a:gd name="adj1" fmla="val 3492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736C02C-D869-4B58-BD88-B99A604BEFB4}"/>
              </a:ext>
            </a:extLst>
          </p:cNvPr>
          <p:cNvGrpSpPr/>
          <p:nvPr/>
        </p:nvGrpSpPr>
        <p:grpSpPr>
          <a:xfrm>
            <a:off x="3735926" y="5205448"/>
            <a:ext cx="1742838" cy="509610"/>
            <a:chOff x="3735926" y="5205448"/>
            <a:chExt cx="1742838" cy="509610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DF87E48-A177-4FB9-A125-13BEB69EAAD3}"/>
                </a:ext>
              </a:extLst>
            </p:cNvPr>
            <p:cNvSpPr/>
            <p:nvPr/>
          </p:nvSpPr>
          <p:spPr>
            <a:xfrm>
              <a:off x="3735926" y="5205448"/>
              <a:ext cx="891986" cy="509610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F7857AB-53A3-4312-BAEA-5720DA6EB4B8}"/>
                </a:ext>
              </a:extLst>
            </p:cNvPr>
            <p:cNvSpPr txBox="1"/>
            <p:nvPr/>
          </p:nvSpPr>
          <p:spPr>
            <a:xfrm>
              <a:off x="3786593" y="5329201"/>
              <a:ext cx="86660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Feedstock</a:t>
              </a:r>
              <a:endParaRPr lang="en-GB" sz="1400" b="1" baseline="-25000" dirty="0"/>
            </a:p>
          </p:txBody>
        </p:sp>
        <p:cxnSp>
          <p:nvCxnSpPr>
            <p:cNvPr id="120" name="Connector: Curved 119">
              <a:extLst>
                <a:ext uri="{FF2B5EF4-FFF2-40B4-BE49-F238E27FC236}">
                  <a16:creationId xmlns:a16="http://schemas.microsoft.com/office/drawing/2014/main" id="{53933191-4FB6-4F5E-9684-5DEA3C946D5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648346" y="5424820"/>
              <a:ext cx="830418" cy="18278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5691DFC-9A3A-45D0-B18B-B5A8BCE357B5}"/>
              </a:ext>
            </a:extLst>
          </p:cNvPr>
          <p:cNvGrpSpPr/>
          <p:nvPr/>
        </p:nvGrpSpPr>
        <p:grpSpPr>
          <a:xfrm>
            <a:off x="3571194" y="5552078"/>
            <a:ext cx="1834836" cy="774100"/>
            <a:chOff x="3571194" y="5552078"/>
            <a:chExt cx="1834836" cy="774100"/>
          </a:xfrm>
        </p:grpSpPr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1F2A22EC-5E99-47C1-B9EF-4E39F15A6030}"/>
                </a:ext>
              </a:extLst>
            </p:cNvPr>
            <p:cNvSpPr/>
            <p:nvPr/>
          </p:nvSpPr>
          <p:spPr>
            <a:xfrm>
              <a:off x="3571194" y="5874985"/>
              <a:ext cx="1381181" cy="451193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D36C8A1-35C2-42A6-B9BC-670454B9508B}"/>
                </a:ext>
              </a:extLst>
            </p:cNvPr>
            <p:cNvSpPr txBox="1"/>
            <p:nvPr/>
          </p:nvSpPr>
          <p:spPr>
            <a:xfrm>
              <a:off x="3756188" y="5966200"/>
              <a:ext cx="109416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Sequestration</a:t>
              </a:r>
              <a:endParaRPr lang="en-GB" sz="1400" b="1" baseline="-25000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C79D306-6A97-4C18-908E-9EBE806A93B2}"/>
                </a:ext>
              </a:extLst>
            </p:cNvPr>
            <p:cNvSpPr txBox="1"/>
            <p:nvPr/>
          </p:nvSpPr>
          <p:spPr>
            <a:xfrm>
              <a:off x="4532208" y="5552078"/>
              <a:ext cx="85777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strategies for</a:t>
              </a:r>
              <a:endParaRPr lang="en-GB" sz="1400" baseline="-25000" dirty="0"/>
            </a:p>
          </p:txBody>
        </p: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767FA9C0-D68B-4F89-86CC-8C02976DE6F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0019" y="5883550"/>
              <a:ext cx="406011" cy="190371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502193-03A9-448C-BDD0-CC26C8D31187}"/>
              </a:ext>
            </a:extLst>
          </p:cNvPr>
          <p:cNvGrpSpPr/>
          <p:nvPr/>
        </p:nvGrpSpPr>
        <p:grpSpPr>
          <a:xfrm>
            <a:off x="2639256" y="4992852"/>
            <a:ext cx="1199712" cy="1034432"/>
            <a:chOff x="2639256" y="4992852"/>
            <a:chExt cx="1199712" cy="1034432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D10DA411-9FA8-48B3-A73B-A82A5CAECA4E}"/>
                </a:ext>
              </a:extLst>
            </p:cNvPr>
            <p:cNvSpPr/>
            <p:nvPr/>
          </p:nvSpPr>
          <p:spPr>
            <a:xfrm>
              <a:off x="2639256" y="5455422"/>
              <a:ext cx="864288" cy="571862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BDB20CB-E684-461B-AFA6-FDFB16916BF3}"/>
                </a:ext>
              </a:extLst>
            </p:cNvPr>
            <p:cNvSpPr txBox="1"/>
            <p:nvPr/>
          </p:nvSpPr>
          <p:spPr>
            <a:xfrm>
              <a:off x="2703859" y="5603203"/>
              <a:ext cx="747506" cy="2417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Synthesis</a:t>
              </a:r>
              <a:endParaRPr lang="en-GB" sz="1400" b="1" baseline="-25000" dirty="0"/>
            </a:p>
          </p:txBody>
        </p:sp>
        <p:cxnSp>
          <p:nvCxnSpPr>
            <p:cNvPr id="113" name="Connector: Curved 112">
              <a:extLst>
                <a:ext uri="{FF2B5EF4-FFF2-40B4-BE49-F238E27FC236}">
                  <a16:creationId xmlns:a16="http://schemas.microsoft.com/office/drawing/2014/main" id="{0BE42D3D-E1C7-47F0-9CB2-43585059A54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357961" y="5303938"/>
              <a:ext cx="390389" cy="198987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B7D16EC-8113-4471-B11C-49929C809CD7}"/>
                </a:ext>
              </a:extLst>
            </p:cNvPr>
            <p:cNvSpPr txBox="1"/>
            <p:nvPr/>
          </p:nvSpPr>
          <p:spPr>
            <a:xfrm>
              <a:off x="2981196" y="4992852"/>
              <a:ext cx="85777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strategies for</a:t>
              </a:r>
              <a:endParaRPr lang="en-GB" sz="1400" baseline="-25000" dirty="0"/>
            </a:p>
          </p:txBody>
        </p: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AFC71FCD-1EFE-4E85-B39E-F9A283E67C8B}"/>
              </a:ext>
            </a:extLst>
          </p:cNvPr>
          <p:cNvSpPr txBox="1"/>
          <p:nvPr/>
        </p:nvSpPr>
        <p:spPr>
          <a:xfrm>
            <a:off x="3197624" y="3499164"/>
            <a:ext cx="1070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CORE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9698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>
            <a:extLst>
              <a:ext uri="{FF2B5EF4-FFF2-40B4-BE49-F238E27FC236}">
                <a16:creationId xmlns:a16="http://schemas.microsoft.com/office/drawing/2014/main" id="{03B19070-99F3-4E3B-AE5C-9B25E402F43C}"/>
              </a:ext>
            </a:extLst>
          </p:cNvPr>
          <p:cNvGrpSpPr/>
          <p:nvPr/>
        </p:nvGrpSpPr>
        <p:grpSpPr>
          <a:xfrm rot="2344276">
            <a:off x="-371797" y="2962397"/>
            <a:ext cx="4514054" cy="4471959"/>
            <a:chOff x="558463" y="3000889"/>
            <a:chExt cx="3384105" cy="2915405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2D9461-5DD1-47E4-88AD-8A5BEB0ABE04}"/>
                </a:ext>
              </a:extLst>
            </p:cNvPr>
            <p:cNvSpPr/>
            <p:nvPr/>
          </p:nvSpPr>
          <p:spPr>
            <a:xfrm rot="4234059">
              <a:off x="792813" y="2766539"/>
              <a:ext cx="2915405" cy="3384105"/>
            </a:xfrm>
            <a:prstGeom prst="ellipse">
              <a:avLst/>
            </a:prstGeom>
            <a:solidFill>
              <a:srgbClr val="B0DD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3893D0AE-27C5-4B43-A773-EA4EF744BD40}"/>
                </a:ext>
              </a:extLst>
            </p:cNvPr>
            <p:cNvSpPr txBox="1"/>
            <p:nvPr/>
          </p:nvSpPr>
          <p:spPr>
            <a:xfrm rot="19255724">
              <a:off x="2112709" y="5062543"/>
              <a:ext cx="1478910" cy="3468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CLIMATE CHANGE SUBSYSTEM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1D546EC-541B-43AC-ACBA-638A1C9851CA}"/>
              </a:ext>
            </a:extLst>
          </p:cNvPr>
          <p:cNvGrpSpPr/>
          <p:nvPr/>
        </p:nvGrpSpPr>
        <p:grpSpPr>
          <a:xfrm>
            <a:off x="2534260" y="4159842"/>
            <a:ext cx="4554644" cy="2678224"/>
            <a:chOff x="1924745" y="4051119"/>
            <a:chExt cx="4021143" cy="2609590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D20051BF-A4D8-4521-8920-B6E643AD0205}"/>
                </a:ext>
              </a:extLst>
            </p:cNvPr>
            <p:cNvSpPr/>
            <p:nvPr/>
          </p:nvSpPr>
          <p:spPr>
            <a:xfrm rot="5229445">
              <a:off x="2630522" y="3345342"/>
              <a:ext cx="2609590" cy="4021143"/>
            </a:xfrm>
            <a:prstGeom prst="ellipse">
              <a:avLst/>
            </a:prstGeom>
            <a:solidFill>
              <a:srgbClr val="EDE0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1CE21CD-6454-4E0C-9F9A-E8365559119D}"/>
                </a:ext>
              </a:extLst>
            </p:cNvPr>
            <p:cNvSpPr txBox="1"/>
            <p:nvPr/>
          </p:nvSpPr>
          <p:spPr>
            <a:xfrm>
              <a:off x="2758095" y="6177808"/>
              <a:ext cx="20473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INDUSTRIAL USE OF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SUBSYSTEM</a:t>
              </a: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D00686-5CE1-49DF-ADCA-1C287594DDB9}"/>
              </a:ext>
            </a:extLst>
          </p:cNvPr>
          <p:cNvSpPr/>
          <p:nvPr/>
        </p:nvSpPr>
        <p:spPr>
          <a:xfrm rot="21274932">
            <a:off x="5176430" y="3721339"/>
            <a:ext cx="3820358" cy="3076846"/>
          </a:xfrm>
          <a:prstGeom prst="ellipse">
            <a:avLst/>
          </a:prstGeom>
          <a:solidFill>
            <a:srgbClr val="F6C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D7BE9D4-D3D6-499D-9431-7395ED459342}"/>
              </a:ext>
            </a:extLst>
          </p:cNvPr>
          <p:cNvSpPr txBox="1"/>
          <p:nvPr/>
        </p:nvSpPr>
        <p:spPr>
          <a:xfrm>
            <a:off x="6192857" y="6249689"/>
            <a:ext cx="1752542" cy="4977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HUMAN MITIGATION SUBSYSTEM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8E3B19C-538D-4818-AC93-2E2CCEB1E155}"/>
              </a:ext>
            </a:extLst>
          </p:cNvPr>
          <p:cNvGrpSpPr/>
          <p:nvPr/>
        </p:nvGrpSpPr>
        <p:grpSpPr>
          <a:xfrm>
            <a:off x="2928966" y="41776"/>
            <a:ext cx="4179533" cy="3075845"/>
            <a:chOff x="3739957" y="407006"/>
            <a:chExt cx="2630948" cy="2113151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94E4871-69CF-4DFC-BB3C-A1920B4E5F2F}"/>
                </a:ext>
              </a:extLst>
            </p:cNvPr>
            <p:cNvSpPr/>
            <p:nvPr/>
          </p:nvSpPr>
          <p:spPr>
            <a:xfrm rot="312664">
              <a:off x="3739957" y="407006"/>
              <a:ext cx="2630948" cy="2113151"/>
            </a:xfrm>
            <a:prstGeom prst="ellipse">
              <a:avLst/>
            </a:prstGeom>
            <a:solidFill>
              <a:srgbClr val="F2C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2802D15-87FC-4F72-8BA0-91FCE3E5A928}"/>
                </a:ext>
              </a:extLst>
            </p:cNvPr>
            <p:cNvSpPr txBox="1"/>
            <p:nvPr/>
          </p:nvSpPr>
          <p:spPr>
            <a:xfrm>
              <a:off x="4250407" y="606811"/>
              <a:ext cx="1655885" cy="3130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b="1" dirty="0">
                  <a:solidFill>
                    <a:srgbClr val="FF0000"/>
                  </a:solidFill>
                </a:rPr>
                <a:t>LAND INTERACTION SUBSYSTEM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33B0712-92A0-4FBE-87D9-E9363D1B138D}"/>
              </a:ext>
            </a:extLst>
          </p:cNvPr>
          <p:cNvGrpSpPr/>
          <p:nvPr/>
        </p:nvGrpSpPr>
        <p:grpSpPr>
          <a:xfrm>
            <a:off x="6068062" y="1376746"/>
            <a:ext cx="2937353" cy="2993314"/>
            <a:chOff x="5565355" y="1329888"/>
            <a:chExt cx="2937353" cy="299331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B27CD35-3506-4337-91FA-2A7DC346C209}"/>
                </a:ext>
              </a:extLst>
            </p:cNvPr>
            <p:cNvSpPr/>
            <p:nvPr/>
          </p:nvSpPr>
          <p:spPr>
            <a:xfrm rot="961929">
              <a:off x="5565355" y="1329888"/>
              <a:ext cx="2937353" cy="2993314"/>
            </a:xfrm>
            <a:prstGeom prst="ellipse">
              <a:avLst/>
            </a:prstGeom>
            <a:solidFill>
              <a:srgbClr val="F7C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7231FA-0FCF-4866-B41C-FA019DD2FD80}"/>
                </a:ext>
              </a:extLst>
            </p:cNvPr>
            <p:cNvSpPr txBox="1"/>
            <p:nvPr/>
          </p:nvSpPr>
          <p:spPr>
            <a:xfrm>
              <a:off x="6104025" y="1583336"/>
              <a:ext cx="191046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0000"/>
                  </a:solidFill>
                </a:rPr>
                <a:t>ANTHROPOGENIC CO</a:t>
              </a:r>
              <a:r>
                <a:rPr lang="en-GB" sz="1400" b="1" baseline="-25000" dirty="0">
                  <a:solidFill>
                    <a:srgbClr val="FF0000"/>
                  </a:solidFill>
                </a:rPr>
                <a:t>2</a:t>
              </a:r>
              <a:r>
                <a:rPr lang="en-GB" sz="1400" b="1" dirty="0">
                  <a:solidFill>
                    <a:srgbClr val="FF0000"/>
                  </a:solidFill>
                </a:rPr>
                <a:t> GENERATION SUBSYSTEM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5286D6D7-8D4B-432E-B458-C8A9C4C6844F}"/>
              </a:ext>
            </a:extLst>
          </p:cNvPr>
          <p:cNvSpPr/>
          <p:nvPr/>
        </p:nvSpPr>
        <p:spPr>
          <a:xfrm rot="961929">
            <a:off x="3181887" y="1888117"/>
            <a:ext cx="3223960" cy="3081767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F99C2E-E0BC-4747-A56F-EB222FFAB39A}"/>
              </a:ext>
            </a:extLst>
          </p:cNvPr>
          <p:cNvGrpSpPr/>
          <p:nvPr/>
        </p:nvGrpSpPr>
        <p:grpSpPr>
          <a:xfrm>
            <a:off x="4060535" y="2273501"/>
            <a:ext cx="1315243" cy="1183366"/>
            <a:chOff x="4050256" y="2618824"/>
            <a:chExt cx="720834" cy="73895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8D53B0-1A65-42B8-A258-712264BA804F}"/>
                </a:ext>
              </a:extLst>
            </p:cNvPr>
            <p:cNvSpPr/>
            <p:nvPr/>
          </p:nvSpPr>
          <p:spPr>
            <a:xfrm>
              <a:off x="4050256" y="2618824"/>
              <a:ext cx="720834" cy="43607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E84E22-DFD8-4E0B-9C20-C67E86BA86EA}"/>
                </a:ext>
              </a:extLst>
            </p:cNvPr>
            <p:cNvSpPr txBox="1"/>
            <p:nvPr/>
          </p:nvSpPr>
          <p:spPr>
            <a:xfrm>
              <a:off x="4162794" y="2711446"/>
              <a:ext cx="47852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Production of CO</a:t>
              </a:r>
              <a:r>
                <a:rPr lang="en-GB" sz="1400" b="1" baseline="-25000" dirty="0"/>
                <a:t>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59F2F-7ADB-4DC4-A65B-9F6E012160C0}"/>
              </a:ext>
            </a:extLst>
          </p:cNvPr>
          <p:cNvGrpSpPr/>
          <p:nvPr/>
        </p:nvGrpSpPr>
        <p:grpSpPr>
          <a:xfrm>
            <a:off x="4052724" y="3775053"/>
            <a:ext cx="1648878" cy="930147"/>
            <a:chOff x="3681569" y="3829962"/>
            <a:chExt cx="1648878" cy="93014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26547B-B236-4281-B90A-978CE4DDB4D8}"/>
                </a:ext>
              </a:extLst>
            </p:cNvPr>
            <p:cNvSpPr/>
            <p:nvPr/>
          </p:nvSpPr>
          <p:spPr>
            <a:xfrm>
              <a:off x="3681569" y="3829962"/>
              <a:ext cx="1606422" cy="930147"/>
            </a:xfrm>
            <a:prstGeom prst="ellipse">
              <a:avLst/>
            </a:prstGeom>
            <a:solidFill>
              <a:srgbClr val="D9DB9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0FA0CB-EF4D-4E1B-A12F-79514AD5B755}"/>
                </a:ext>
              </a:extLst>
            </p:cNvPr>
            <p:cNvSpPr txBox="1"/>
            <p:nvPr/>
          </p:nvSpPr>
          <p:spPr>
            <a:xfrm>
              <a:off x="3695109" y="4018685"/>
              <a:ext cx="16353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Concentration increase to over 400 ppm</a:t>
              </a:r>
              <a:endParaRPr lang="en-GB" sz="1400" b="1" baseline="-25000" dirty="0"/>
            </a:p>
          </p:txBody>
        </p:sp>
      </p:grp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4C1C7CD1-D38B-41CD-9CE0-5BBEAEA899B8}"/>
              </a:ext>
            </a:extLst>
          </p:cNvPr>
          <p:cNvCxnSpPr>
            <a:cxnSpLocks/>
          </p:cNvCxnSpPr>
          <p:nvPr/>
        </p:nvCxnSpPr>
        <p:spPr>
          <a:xfrm rot="5400000">
            <a:off x="4575867" y="3366880"/>
            <a:ext cx="566211" cy="179975"/>
          </a:xfrm>
          <a:prstGeom prst="curvedConnector3">
            <a:avLst>
              <a:gd name="adj1" fmla="val 692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ABF3ABB-449D-48B8-8FE0-704CB258750A}"/>
              </a:ext>
            </a:extLst>
          </p:cNvPr>
          <p:cNvSpPr txBox="1"/>
          <p:nvPr/>
        </p:nvSpPr>
        <p:spPr>
          <a:xfrm>
            <a:off x="3441676" y="3135509"/>
            <a:ext cx="137429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slowly adds to CO</a:t>
            </a:r>
            <a:r>
              <a:rPr lang="en-GB" sz="1400" baseline="-25000" dirty="0"/>
              <a:t>2</a:t>
            </a:r>
            <a:r>
              <a:rPr lang="en-GB" sz="1400" dirty="0"/>
              <a:t> in atmosphere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6BB58-99EE-4897-9674-250CF30A75DA}"/>
              </a:ext>
            </a:extLst>
          </p:cNvPr>
          <p:cNvGrpSpPr/>
          <p:nvPr/>
        </p:nvGrpSpPr>
        <p:grpSpPr>
          <a:xfrm>
            <a:off x="5303373" y="2794584"/>
            <a:ext cx="3403583" cy="661028"/>
            <a:chOff x="4839823" y="2764183"/>
            <a:chExt cx="3403583" cy="66102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C94D36-4E24-43AD-876F-7343B42B7434}"/>
                </a:ext>
              </a:extLst>
            </p:cNvPr>
            <p:cNvGrpSpPr/>
            <p:nvPr/>
          </p:nvGrpSpPr>
          <p:grpSpPr>
            <a:xfrm>
              <a:off x="6766646" y="2785005"/>
              <a:ext cx="1476760" cy="640206"/>
              <a:chOff x="6155114" y="2585685"/>
              <a:chExt cx="1476760" cy="640206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4349E62-70F4-4FE2-BF26-A1C51A1E8F51}"/>
                  </a:ext>
                </a:extLst>
              </p:cNvPr>
              <p:cNvSpPr/>
              <p:nvPr/>
            </p:nvSpPr>
            <p:spPr>
              <a:xfrm>
                <a:off x="6155114" y="2585685"/>
                <a:ext cx="147676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33EB12-F272-471F-A6B7-F00B857CA548}"/>
                  </a:ext>
                </a:extLst>
              </p:cNvPr>
              <p:cNvSpPr txBox="1"/>
              <p:nvPr/>
            </p:nvSpPr>
            <p:spPr>
              <a:xfrm>
                <a:off x="6207588" y="2700846"/>
                <a:ext cx="131523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Heating calcium carbonate</a:t>
                </a:r>
                <a:endParaRPr lang="en-GB" sz="1400" b="1" baseline="-25000" dirty="0"/>
              </a:p>
            </p:txBody>
          </p:sp>
        </p:grpSp>
        <p:cxnSp>
          <p:nvCxnSpPr>
            <p:cNvPr id="148" name="Connector: Curved 147">
              <a:extLst>
                <a:ext uri="{FF2B5EF4-FFF2-40B4-BE49-F238E27FC236}">
                  <a16:creationId xmlns:a16="http://schemas.microsoft.com/office/drawing/2014/main" id="{E5E9138F-A214-46CF-9110-F9725576A5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839823" y="2876524"/>
              <a:ext cx="1931883" cy="167471"/>
            </a:xfrm>
            <a:prstGeom prst="curvedConnector3">
              <a:avLst>
                <a:gd name="adj1" fmla="val 794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42FB54-447A-4F9A-9685-1F97E9E15FD8}"/>
                </a:ext>
              </a:extLst>
            </p:cNvPr>
            <p:cNvSpPr txBox="1"/>
            <p:nvPr/>
          </p:nvSpPr>
          <p:spPr>
            <a:xfrm>
              <a:off x="5228617" y="2764183"/>
              <a:ext cx="159050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concrete production</a:t>
              </a:r>
              <a:endParaRPr lang="en-GB" sz="1400" baseline="-250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D978A24-1F15-45C5-A48A-2299FB4EE886}"/>
              </a:ext>
            </a:extLst>
          </p:cNvPr>
          <p:cNvGrpSpPr/>
          <p:nvPr/>
        </p:nvGrpSpPr>
        <p:grpSpPr>
          <a:xfrm>
            <a:off x="5475051" y="2077995"/>
            <a:ext cx="3231907" cy="640206"/>
            <a:chOff x="5008711" y="2047594"/>
            <a:chExt cx="2966407" cy="64020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CB53D5-5F2C-4244-B0C5-3849CC902528}"/>
                </a:ext>
              </a:extLst>
            </p:cNvPr>
            <p:cNvGrpSpPr/>
            <p:nvPr/>
          </p:nvGrpSpPr>
          <p:grpSpPr>
            <a:xfrm>
              <a:off x="6445908" y="2047594"/>
              <a:ext cx="1529210" cy="640206"/>
              <a:chOff x="6462293" y="2354551"/>
              <a:chExt cx="1529210" cy="64020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DDA8242-777C-4AA1-AC53-1BF9B01133D3}"/>
                  </a:ext>
                </a:extLst>
              </p:cNvPr>
              <p:cNvSpPr/>
              <p:nvPr/>
            </p:nvSpPr>
            <p:spPr>
              <a:xfrm>
                <a:off x="6462293" y="2354551"/>
                <a:ext cx="1529210" cy="640206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346BAB-8CF4-41CF-AE39-087332C55EC9}"/>
                  </a:ext>
                </a:extLst>
              </p:cNvPr>
              <p:cNvSpPr txBox="1"/>
              <p:nvPr/>
            </p:nvSpPr>
            <p:spPr>
              <a:xfrm>
                <a:off x="6568464" y="2479321"/>
                <a:ext cx="13121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Deforestation by burning</a:t>
                </a:r>
                <a:endParaRPr lang="en-GB" sz="1400" b="1" baseline="-25000" dirty="0"/>
              </a:p>
            </p:txBody>
          </p:sp>
        </p:grpSp>
        <p:cxnSp>
          <p:nvCxnSpPr>
            <p:cNvPr id="155" name="Connector: Curved 154">
              <a:extLst>
                <a:ext uri="{FF2B5EF4-FFF2-40B4-BE49-F238E27FC236}">
                  <a16:creationId xmlns:a16="http://schemas.microsoft.com/office/drawing/2014/main" id="{03D5294B-851B-4F67-B145-05E7B02DDCC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8711" y="2455334"/>
              <a:ext cx="1432436" cy="203400"/>
            </a:xfrm>
            <a:prstGeom prst="curvedConnector3">
              <a:avLst>
                <a:gd name="adj1" fmla="val 402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4946AA52-CFAE-40AD-A7FE-469297C624C1}"/>
                </a:ext>
              </a:extLst>
            </p:cNvPr>
            <p:cNvSpPr txBox="1"/>
            <p:nvPr/>
          </p:nvSpPr>
          <p:spPr>
            <a:xfrm>
              <a:off x="5075168" y="2177942"/>
              <a:ext cx="130939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creating agricultural land</a:t>
              </a:r>
              <a:endParaRPr lang="en-GB" sz="1400" baseline="-25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1A5052-DB8A-422F-9A8B-D3C908FED04A}"/>
              </a:ext>
            </a:extLst>
          </p:cNvPr>
          <p:cNvGrpSpPr/>
          <p:nvPr/>
        </p:nvGrpSpPr>
        <p:grpSpPr>
          <a:xfrm>
            <a:off x="5307442" y="2939348"/>
            <a:ext cx="3004757" cy="1143291"/>
            <a:chOff x="5138987" y="2939348"/>
            <a:chExt cx="3004757" cy="114329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8C3505B-16BD-46B3-AC43-506AF951E9F2}"/>
                </a:ext>
              </a:extLst>
            </p:cNvPr>
            <p:cNvGrpSpPr/>
            <p:nvPr/>
          </p:nvGrpSpPr>
          <p:grpSpPr>
            <a:xfrm>
              <a:off x="6806470" y="3552817"/>
              <a:ext cx="1337274" cy="529822"/>
              <a:chOff x="6849484" y="3568695"/>
              <a:chExt cx="1337274" cy="52982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1267882-8931-4AA2-8736-ED9D63253B64}"/>
                  </a:ext>
                </a:extLst>
              </p:cNvPr>
              <p:cNvSpPr/>
              <p:nvPr/>
            </p:nvSpPr>
            <p:spPr>
              <a:xfrm>
                <a:off x="6854915" y="3568695"/>
                <a:ext cx="1298821" cy="529822"/>
              </a:xfrm>
              <a:prstGeom prst="ellipse">
                <a:avLst/>
              </a:prstGeom>
              <a:solidFill>
                <a:srgbClr val="F8B99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9E6D499-86DF-4AF9-8582-3CFE1F961BD7}"/>
                  </a:ext>
                </a:extLst>
              </p:cNvPr>
              <p:cNvSpPr txBox="1"/>
              <p:nvPr/>
            </p:nvSpPr>
            <p:spPr>
              <a:xfrm>
                <a:off x="6849484" y="3661746"/>
                <a:ext cx="133727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Burning fossil fuels</a:t>
                </a:r>
                <a:endParaRPr lang="en-GB" sz="1400" b="1" baseline="-25000" dirty="0"/>
              </a:p>
            </p:txBody>
          </p:sp>
        </p:grpSp>
        <p:cxnSp>
          <p:nvCxnSpPr>
            <p:cNvPr id="161" name="Connector: Curved 160">
              <a:extLst>
                <a:ext uri="{FF2B5EF4-FFF2-40B4-BE49-F238E27FC236}">
                  <a16:creationId xmlns:a16="http://schemas.microsoft.com/office/drawing/2014/main" id="{9E1A98A3-5F01-43C2-BC5D-B3A7C94ABE14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10800000">
              <a:off x="5138987" y="2939348"/>
              <a:ext cx="1612370" cy="807671"/>
            </a:xfrm>
            <a:prstGeom prst="curvedConnector3">
              <a:avLst>
                <a:gd name="adj1" fmla="val 8583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5CC2470-CA81-451B-8A70-AC14700B7D2D}"/>
                </a:ext>
              </a:extLst>
            </p:cNvPr>
            <p:cNvSpPr txBox="1"/>
            <p:nvPr/>
          </p:nvSpPr>
          <p:spPr>
            <a:xfrm>
              <a:off x="5471708" y="3324598"/>
              <a:ext cx="158513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energy production</a:t>
              </a:r>
              <a:endParaRPr lang="en-GB" sz="1400" baseline="-25000" dirty="0"/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806E9100-8CBE-40DE-8DCC-72B8C31A6F2D}"/>
              </a:ext>
            </a:extLst>
          </p:cNvPr>
          <p:cNvSpPr/>
          <p:nvPr/>
        </p:nvSpPr>
        <p:spPr>
          <a:xfrm rot="971006">
            <a:off x="71632" y="186731"/>
            <a:ext cx="3432002" cy="4515882"/>
          </a:xfrm>
          <a:prstGeom prst="ellipse">
            <a:avLst/>
          </a:prstGeom>
          <a:solidFill>
            <a:srgbClr val="CBE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DCD3FA-4EA5-4C93-B08F-67361C8AFC27}"/>
              </a:ext>
            </a:extLst>
          </p:cNvPr>
          <p:cNvSpPr txBox="1"/>
          <p:nvPr/>
        </p:nvSpPr>
        <p:spPr>
          <a:xfrm>
            <a:off x="1138144" y="451970"/>
            <a:ext cx="1735396" cy="437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OCEAN INTERACTION SUBSYSTEM</a:t>
            </a:r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60EB9085-C971-4170-B659-0E59494EF5A3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491" y="3273217"/>
            <a:ext cx="717763" cy="66871"/>
          </a:xfrm>
          <a:prstGeom prst="curvedConnector3">
            <a:avLst>
              <a:gd name="adj1" fmla="val 2876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E1CB263-8BDE-4277-9EA5-3D5114EEED03}"/>
              </a:ext>
            </a:extLst>
          </p:cNvPr>
          <p:cNvGrpSpPr/>
          <p:nvPr/>
        </p:nvGrpSpPr>
        <p:grpSpPr>
          <a:xfrm>
            <a:off x="418422" y="3789510"/>
            <a:ext cx="1188036" cy="524172"/>
            <a:chOff x="-387941" y="1953806"/>
            <a:chExt cx="875276" cy="60515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30282D1-5CBF-4EA2-80BB-A32930C73D23}"/>
                </a:ext>
              </a:extLst>
            </p:cNvPr>
            <p:cNvSpPr/>
            <p:nvPr/>
          </p:nvSpPr>
          <p:spPr>
            <a:xfrm>
              <a:off x="-387941" y="1953806"/>
              <a:ext cx="875276" cy="605152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0DD0FAC-BF27-4634-9507-DB0863D7DEB2}"/>
                </a:ext>
              </a:extLst>
            </p:cNvPr>
            <p:cNvSpPr txBox="1"/>
            <p:nvPr/>
          </p:nvSpPr>
          <p:spPr>
            <a:xfrm>
              <a:off x="-352767" y="1978385"/>
              <a:ext cx="739713" cy="4974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Coral bleaching</a:t>
              </a:r>
              <a:endParaRPr lang="en-GB" sz="1400" b="1" baseline="-250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8766FF2-C011-48E1-8AE5-69E7715D98CB}"/>
              </a:ext>
            </a:extLst>
          </p:cNvPr>
          <p:cNvSpPr txBox="1"/>
          <p:nvPr/>
        </p:nvSpPr>
        <p:spPr>
          <a:xfrm>
            <a:off x="42431" y="3193012"/>
            <a:ext cx="95052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contributes to</a:t>
            </a:r>
            <a:endParaRPr lang="en-GB" sz="1400" baseline="-25000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B04350-6EA8-434C-AFAB-FFF8B1DB9ED0}"/>
              </a:ext>
            </a:extLst>
          </p:cNvPr>
          <p:cNvGrpSpPr/>
          <p:nvPr/>
        </p:nvGrpSpPr>
        <p:grpSpPr>
          <a:xfrm>
            <a:off x="77663" y="2409141"/>
            <a:ext cx="1188035" cy="642048"/>
            <a:chOff x="243822" y="1903679"/>
            <a:chExt cx="966365" cy="73742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BB93A1B-C247-4D05-ABDE-D0B9A657E696}"/>
                </a:ext>
              </a:extLst>
            </p:cNvPr>
            <p:cNvSpPr/>
            <p:nvPr/>
          </p:nvSpPr>
          <p:spPr>
            <a:xfrm>
              <a:off x="243822" y="1903679"/>
              <a:ext cx="966365" cy="527283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4CE9B0B-E081-412F-8D58-57D535D801F5}"/>
                </a:ext>
              </a:extLst>
            </p:cNvPr>
            <p:cNvSpPr txBox="1"/>
            <p:nvPr/>
          </p:nvSpPr>
          <p:spPr>
            <a:xfrm>
              <a:off x="368308" y="1906531"/>
              <a:ext cx="652728" cy="7345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 formation</a:t>
              </a:r>
              <a:endParaRPr lang="en-GB" sz="1400" b="1" baseline="-25000" dirty="0"/>
            </a:p>
          </p:txBody>
        </p:sp>
      </p:grp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B6606D18-5D08-4529-ACB4-D09AD2C3AA9B}"/>
              </a:ext>
            </a:extLst>
          </p:cNvPr>
          <p:cNvCxnSpPr>
            <a:cxnSpLocks/>
          </p:cNvCxnSpPr>
          <p:nvPr/>
        </p:nvCxnSpPr>
        <p:spPr>
          <a:xfrm rot="10800000">
            <a:off x="1162051" y="2815405"/>
            <a:ext cx="526409" cy="264733"/>
          </a:xfrm>
          <a:prstGeom prst="curvedConnector3">
            <a:avLst>
              <a:gd name="adj1" fmla="val 958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F2B1763-6893-40DE-B67B-76F0EF60A2D0}"/>
              </a:ext>
            </a:extLst>
          </p:cNvPr>
          <p:cNvSpPr txBox="1"/>
          <p:nvPr/>
        </p:nvSpPr>
        <p:spPr>
          <a:xfrm>
            <a:off x="1124621" y="2345870"/>
            <a:ext cx="725721" cy="646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reacts with water</a:t>
            </a:r>
            <a:endParaRPr lang="en-GB" sz="1400" baseline="-25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560A81-4D32-4189-82B1-788768B90F32}"/>
              </a:ext>
            </a:extLst>
          </p:cNvPr>
          <p:cNvGrpSpPr/>
          <p:nvPr/>
        </p:nvGrpSpPr>
        <p:grpSpPr>
          <a:xfrm>
            <a:off x="421703" y="927226"/>
            <a:ext cx="2851540" cy="1836957"/>
            <a:chOff x="421703" y="927226"/>
            <a:chExt cx="2851540" cy="1836957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A2AA676-3F5D-4159-99E9-EF09DBEDFC35}"/>
                </a:ext>
              </a:extLst>
            </p:cNvPr>
            <p:cNvSpPr/>
            <p:nvPr/>
          </p:nvSpPr>
          <p:spPr>
            <a:xfrm>
              <a:off x="421703" y="1207838"/>
              <a:ext cx="1326251" cy="532826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4FAFFA6-2FE4-4738-9128-E429BCAF0F93}"/>
                </a:ext>
              </a:extLst>
            </p:cNvPr>
            <p:cNvSpPr txBox="1"/>
            <p:nvPr/>
          </p:nvSpPr>
          <p:spPr>
            <a:xfrm>
              <a:off x="558243" y="1236816"/>
              <a:ext cx="989038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deep ocean</a:t>
              </a:r>
              <a:endParaRPr lang="en-GB" sz="1400" b="1" baseline="-25000" dirty="0"/>
            </a:p>
          </p:txBody>
        </p:sp>
        <p:cxnSp>
          <p:nvCxnSpPr>
            <p:cNvPr id="64" name="Connector: Curved 63">
              <a:extLst>
                <a:ext uri="{FF2B5EF4-FFF2-40B4-BE49-F238E27FC236}">
                  <a16:creationId xmlns:a16="http://schemas.microsoft.com/office/drawing/2014/main" id="{8309D487-8AEF-4BBC-AEDF-B6B0F17A7B0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269140" y="1876722"/>
              <a:ext cx="1016430" cy="758492"/>
            </a:xfrm>
            <a:prstGeom prst="curvedConnector3">
              <a:avLst>
                <a:gd name="adj1" fmla="val 6124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DF0DCA0-0196-4974-9851-E0731BA261FD}"/>
                </a:ext>
              </a:extLst>
            </p:cNvPr>
            <p:cNvSpPr txBox="1"/>
            <p:nvPr/>
          </p:nvSpPr>
          <p:spPr>
            <a:xfrm>
              <a:off x="1465562" y="1566305"/>
              <a:ext cx="120207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may </a:t>
              </a:r>
            </a:p>
            <a:p>
              <a:pPr algn="ctr"/>
              <a:r>
                <a:rPr lang="en-GB" sz="1400" dirty="0"/>
                <a:t>make transition to</a:t>
              </a:r>
              <a:endParaRPr lang="en-GB" sz="1400" baseline="-2500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C02E08-0EF7-4E75-86E5-04347CB01B1E}"/>
                </a:ext>
              </a:extLst>
            </p:cNvPr>
            <p:cNvSpPr/>
            <p:nvPr/>
          </p:nvSpPr>
          <p:spPr>
            <a:xfrm>
              <a:off x="1946992" y="927226"/>
              <a:ext cx="1326251" cy="643769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59E94EC-92EA-4072-955C-1F80C494CA9A}"/>
                </a:ext>
              </a:extLst>
            </p:cNvPr>
            <p:cNvSpPr txBox="1"/>
            <p:nvPr/>
          </p:nvSpPr>
          <p:spPr>
            <a:xfrm>
              <a:off x="2095735" y="1016279"/>
              <a:ext cx="989038" cy="5206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ocean biome</a:t>
              </a:r>
              <a:endParaRPr lang="en-GB" sz="1400" b="1" baseline="-25000" dirty="0"/>
            </a:p>
          </p:txBody>
        </p:sp>
        <p:cxnSp>
          <p:nvCxnSpPr>
            <p:cNvPr id="73" name="Connector: Curved 72">
              <a:extLst>
                <a:ext uri="{FF2B5EF4-FFF2-40B4-BE49-F238E27FC236}">
                  <a16:creationId xmlns:a16="http://schemas.microsoft.com/office/drawing/2014/main" id="{EE1CE230-112D-4F2A-915E-E407034BBB31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2356" y="2078400"/>
              <a:ext cx="1060551" cy="245465"/>
            </a:xfrm>
            <a:prstGeom prst="curvedConnector3">
              <a:avLst>
                <a:gd name="adj1" fmla="val 344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DBBABBA-1334-4CA9-B088-EA83CFCC7BE0}"/>
              </a:ext>
            </a:extLst>
          </p:cNvPr>
          <p:cNvGrpSpPr/>
          <p:nvPr/>
        </p:nvGrpSpPr>
        <p:grpSpPr>
          <a:xfrm>
            <a:off x="1732951" y="2421827"/>
            <a:ext cx="2306572" cy="976772"/>
            <a:chOff x="1732951" y="2421827"/>
            <a:chExt cx="2306572" cy="976772"/>
          </a:xfrm>
        </p:grpSpPr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3BEBAA80-ECF2-4E80-9993-0860DC0AF1D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084775" y="2793777"/>
              <a:ext cx="954748" cy="253959"/>
            </a:xfrm>
            <a:prstGeom prst="curvedConnector3">
              <a:avLst>
                <a:gd name="adj1" fmla="val 410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50CC67C-BDFB-4F44-80A4-896C4A8AB84F}"/>
                </a:ext>
              </a:extLst>
            </p:cNvPr>
            <p:cNvSpPr/>
            <p:nvPr/>
          </p:nvSpPr>
          <p:spPr>
            <a:xfrm>
              <a:off x="1732951" y="2864044"/>
              <a:ext cx="1358384" cy="534555"/>
            </a:xfrm>
            <a:prstGeom prst="ellipse">
              <a:avLst/>
            </a:prstGeom>
            <a:solidFill>
              <a:srgbClr val="8AD6C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F74A65-5C97-4729-B815-FB310B81D7A7}"/>
                </a:ext>
              </a:extLst>
            </p:cNvPr>
            <p:cNvSpPr txBox="1"/>
            <p:nvPr/>
          </p:nvSpPr>
          <p:spPr>
            <a:xfrm>
              <a:off x="1888814" y="2879160"/>
              <a:ext cx="108404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shallow ocean</a:t>
              </a:r>
              <a:endParaRPr lang="en-GB" sz="1400" b="1" baseline="-250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527AFA2-8148-44B1-B03D-0DEB4B79AFE8}"/>
                </a:ext>
              </a:extLst>
            </p:cNvPr>
            <p:cNvSpPr txBox="1"/>
            <p:nvPr/>
          </p:nvSpPr>
          <p:spPr>
            <a:xfrm>
              <a:off x="2766159" y="2489870"/>
              <a:ext cx="11759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gas exchange with water</a:t>
              </a:r>
              <a:endParaRPr lang="en-GB" sz="1400" baseline="-25000" dirty="0"/>
            </a:p>
          </p:txBody>
        </p:sp>
        <p:cxnSp>
          <p:nvCxnSpPr>
            <p:cNvPr id="74" name="Connector: Curved 73">
              <a:extLst>
                <a:ext uri="{FF2B5EF4-FFF2-40B4-BE49-F238E27FC236}">
                  <a16:creationId xmlns:a16="http://schemas.microsoft.com/office/drawing/2014/main" id="{C4A0E3A6-3C93-4A6A-9B86-0FFF54CCB4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964" y="2421827"/>
              <a:ext cx="1517559" cy="371952"/>
            </a:xfrm>
            <a:prstGeom prst="curvedConnector3">
              <a:avLst>
                <a:gd name="adj1" fmla="val 564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F912D60-BA91-4F9E-BB36-63888602A4CA}"/>
              </a:ext>
            </a:extLst>
          </p:cNvPr>
          <p:cNvGrpSpPr/>
          <p:nvPr/>
        </p:nvGrpSpPr>
        <p:grpSpPr>
          <a:xfrm>
            <a:off x="4730318" y="651648"/>
            <a:ext cx="2000252" cy="1146349"/>
            <a:chOff x="4730318" y="651648"/>
            <a:chExt cx="2000252" cy="1146349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962D0F1D-C496-4C18-9A61-44405DDB9441}"/>
                </a:ext>
              </a:extLst>
            </p:cNvPr>
            <p:cNvGrpSpPr/>
            <p:nvPr/>
          </p:nvGrpSpPr>
          <p:grpSpPr>
            <a:xfrm>
              <a:off x="5471908" y="1107091"/>
              <a:ext cx="1258662" cy="690906"/>
              <a:chOff x="5471908" y="1107091"/>
              <a:chExt cx="1258662" cy="690906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3F297CE-D039-45B9-A0B7-3BA82809491B}"/>
                  </a:ext>
                </a:extLst>
              </p:cNvPr>
              <p:cNvSpPr/>
              <p:nvPr/>
            </p:nvSpPr>
            <p:spPr>
              <a:xfrm>
                <a:off x="5471908" y="1107091"/>
                <a:ext cx="1258662" cy="690906"/>
              </a:xfrm>
              <a:prstGeom prst="ellipse">
                <a:avLst/>
              </a:prstGeom>
              <a:solidFill>
                <a:srgbClr val="47A93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8B7CB3F-4EEE-4B63-9780-B2DA8A686BA2}"/>
                  </a:ext>
                </a:extLst>
              </p:cNvPr>
              <p:cNvSpPr txBox="1"/>
              <p:nvPr/>
            </p:nvSpPr>
            <p:spPr>
              <a:xfrm>
                <a:off x="5568947" y="1181559"/>
                <a:ext cx="110356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Uptake by animal biome</a:t>
                </a:r>
                <a:endParaRPr lang="en-GB" sz="1400" b="1" baseline="-25000" dirty="0"/>
              </a:p>
            </p:txBody>
          </p:sp>
        </p:grpSp>
        <p:cxnSp>
          <p:nvCxnSpPr>
            <p:cNvPr id="85" name="Connector: Curved 84">
              <a:extLst>
                <a:ext uri="{FF2B5EF4-FFF2-40B4-BE49-F238E27FC236}">
                  <a16:creationId xmlns:a16="http://schemas.microsoft.com/office/drawing/2014/main" id="{659F022E-A0F3-406E-B5CF-4C0C9FE7741A}"/>
                </a:ext>
              </a:extLst>
            </p:cNvPr>
            <p:cNvCxnSpPr>
              <a:cxnSpLocks/>
            </p:cNvCxnSpPr>
            <p:nvPr/>
          </p:nvCxnSpPr>
          <p:spPr>
            <a:xfrm>
              <a:off x="4730318" y="931460"/>
              <a:ext cx="683533" cy="412141"/>
            </a:xfrm>
            <a:prstGeom prst="curvedConnector3">
              <a:avLst>
                <a:gd name="adj1" fmla="val 24519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3CDA91C-3000-41CB-A8D0-E02E62D9A8AE}"/>
                </a:ext>
              </a:extLst>
            </p:cNvPr>
            <p:cNvSpPr txBox="1"/>
            <p:nvPr/>
          </p:nvSpPr>
          <p:spPr>
            <a:xfrm>
              <a:off x="4731659" y="651648"/>
              <a:ext cx="17590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reacts via consumption &amp; metabolism</a:t>
              </a:r>
              <a:endParaRPr lang="en-GB" sz="1400" baseline="-25000" dirty="0"/>
            </a:p>
          </p:txBody>
        </p:sp>
      </p:grp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1768016C-E437-4174-8BAA-301F3B37DA58}"/>
              </a:ext>
            </a:extLst>
          </p:cNvPr>
          <p:cNvCxnSpPr>
            <a:cxnSpLocks/>
          </p:cNvCxnSpPr>
          <p:nvPr/>
        </p:nvCxnSpPr>
        <p:spPr>
          <a:xfrm rot="5400000">
            <a:off x="4764974" y="1599009"/>
            <a:ext cx="803444" cy="569022"/>
          </a:xfrm>
          <a:prstGeom prst="curvedConnector3">
            <a:avLst>
              <a:gd name="adj1" fmla="val -8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565864BD-2EB2-4B98-8BC8-910EF27F7B74}"/>
              </a:ext>
            </a:extLst>
          </p:cNvPr>
          <p:cNvSpPr txBox="1"/>
          <p:nvPr/>
        </p:nvSpPr>
        <p:spPr>
          <a:xfrm>
            <a:off x="4899296" y="1766499"/>
            <a:ext cx="917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respiration</a:t>
            </a:r>
            <a:endParaRPr lang="en-GB" sz="1400" baseline="-25000" dirty="0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BD72F04-0967-4992-8B29-E0DAF19F10E5}"/>
              </a:ext>
            </a:extLst>
          </p:cNvPr>
          <p:cNvGrpSpPr/>
          <p:nvPr/>
        </p:nvGrpSpPr>
        <p:grpSpPr>
          <a:xfrm>
            <a:off x="3413633" y="667243"/>
            <a:ext cx="1352878" cy="1757450"/>
            <a:chOff x="3408190" y="667243"/>
            <a:chExt cx="1352878" cy="1757450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667AC39B-A36F-4C6B-8B3A-D15FDEA3CE1A}"/>
                </a:ext>
              </a:extLst>
            </p:cNvPr>
            <p:cNvSpPr/>
            <p:nvPr/>
          </p:nvSpPr>
          <p:spPr>
            <a:xfrm>
              <a:off x="3408190" y="667243"/>
              <a:ext cx="1352878" cy="555626"/>
            </a:xfrm>
            <a:prstGeom prst="ellipse">
              <a:avLst/>
            </a:prstGeom>
            <a:solidFill>
              <a:srgbClr val="47A93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E5E0978E-8B2B-4625-BF9B-D6C1956672CA}"/>
                </a:ext>
              </a:extLst>
            </p:cNvPr>
            <p:cNvSpPr txBox="1"/>
            <p:nvPr/>
          </p:nvSpPr>
          <p:spPr>
            <a:xfrm>
              <a:off x="3470646" y="716016"/>
              <a:ext cx="112518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Uptake by plant biome</a:t>
              </a:r>
              <a:endParaRPr lang="en-GB" sz="1400" b="1" baseline="-25000" dirty="0"/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9B2BA08-211A-4AA5-93F6-765C5DF598D5}"/>
                </a:ext>
              </a:extLst>
            </p:cNvPr>
            <p:cNvGrpSpPr/>
            <p:nvPr/>
          </p:nvGrpSpPr>
          <p:grpSpPr>
            <a:xfrm>
              <a:off x="3607686" y="1183235"/>
              <a:ext cx="994216" cy="1241458"/>
              <a:chOff x="3607865" y="1167686"/>
              <a:chExt cx="994216" cy="1241458"/>
            </a:xfrm>
          </p:grpSpPr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D811554-3021-462F-A954-D54F24E2EE61}"/>
                  </a:ext>
                </a:extLst>
              </p:cNvPr>
              <p:cNvSpPr txBox="1"/>
              <p:nvPr/>
            </p:nvSpPr>
            <p:spPr>
              <a:xfrm>
                <a:off x="3730402" y="1167686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0" name="Connector: Curved 169">
                <a:extLst>
                  <a:ext uri="{FF2B5EF4-FFF2-40B4-BE49-F238E27FC236}">
                    <a16:creationId xmlns:a16="http://schemas.microsoft.com/office/drawing/2014/main" id="{2B9A951A-D39A-48C0-B378-EA9389D4C5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8" y="1520724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ctor: Curved 170">
                <a:extLst>
                  <a:ext uri="{FF2B5EF4-FFF2-40B4-BE49-F238E27FC236}">
                    <a16:creationId xmlns:a16="http://schemas.microsoft.com/office/drawing/2014/main" id="{67367D91-196F-4304-B095-23937B7882A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4" y="1720729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96527690-35A0-41AA-9B96-8B81B48564CC}"/>
                  </a:ext>
                </a:extLst>
              </p:cNvPr>
              <p:cNvSpPr txBox="1"/>
              <p:nvPr/>
            </p:nvSpPr>
            <p:spPr>
              <a:xfrm>
                <a:off x="3730403" y="1167687"/>
                <a:ext cx="825916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dirty="0"/>
                  <a:t>gas exchange with plants</a:t>
                </a:r>
                <a:endParaRPr lang="en-GB" sz="1400" baseline="-25000" dirty="0"/>
              </a:p>
            </p:txBody>
          </p:sp>
          <p:cxnSp>
            <p:nvCxnSpPr>
              <p:cNvPr id="173" name="Connector: Curved 172">
                <a:extLst>
                  <a:ext uri="{FF2B5EF4-FFF2-40B4-BE49-F238E27FC236}">
                    <a16:creationId xmlns:a16="http://schemas.microsoft.com/office/drawing/2014/main" id="{B44B8E24-3F02-4DDA-85B0-BCDBB7AFE8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3262619" y="1520725"/>
                <a:ext cx="1233666" cy="543172"/>
              </a:xfrm>
              <a:prstGeom prst="curvedConnector3">
                <a:avLst>
                  <a:gd name="adj1" fmla="val 41176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ctor: Curved 173">
                <a:extLst>
                  <a:ext uri="{FF2B5EF4-FFF2-40B4-BE49-F238E27FC236}">
                    <a16:creationId xmlns:a16="http://schemas.microsoft.com/office/drawing/2014/main" id="{E44EA722-3671-4778-916F-02250A585D1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027405" y="1720730"/>
                <a:ext cx="1101966" cy="47387"/>
              </a:xfrm>
              <a:prstGeom prst="curved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9086474-F890-41D3-BDE0-3FAB9C5FDD91}"/>
              </a:ext>
            </a:extLst>
          </p:cNvPr>
          <p:cNvGrpSpPr/>
          <p:nvPr/>
        </p:nvGrpSpPr>
        <p:grpSpPr>
          <a:xfrm>
            <a:off x="6632591" y="4084569"/>
            <a:ext cx="2152042" cy="1947416"/>
            <a:chOff x="5789664" y="3810545"/>
            <a:chExt cx="2152042" cy="1947416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2BBB5AC-9EAD-47DB-93F4-EE92AB6889C8}"/>
                </a:ext>
              </a:extLst>
            </p:cNvPr>
            <p:cNvGrpSpPr/>
            <p:nvPr/>
          </p:nvGrpSpPr>
          <p:grpSpPr>
            <a:xfrm>
              <a:off x="5789664" y="4384484"/>
              <a:ext cx="1256365" cy="493660"/>
              <a:chOff x="337875" y="1962848"/>
              <a:chExt cx="1256365" cy="49366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000A4BAA-4CAE-4976-B056-8980026C8013}"/>
                  </a:ext>
                </a:extLst>
              </p:cNvPr>
              <p:cNvSpPr/>
              <p:nvPr/>
            </p:nvSpPr>
            <p:spPr>
              <a:xfrm>
                <a:off x="337875" y="1962848"/>
                <a:ext cx="1153825" cy="493660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A4B2722C-504C-41C1-8128-668BF10EACFE}"/>
                  </a:ext>
                </a:extLst>
              </p:cNvPr>
              <p:cNvSpPr txBox="1"/>
              <p:nvPr/>
            </p:nvSpPr>
            <p:spPr>
              <a:xfrm>
                <a:off x="398206" y="1982487"/>
                <a:ext cx="11960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Alternative energy</a:t>
                </a:r>
                <a:endParaRPr lang="en-GB" sz="1400" b="1" baseline="-25000" dirty="0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D26CD544-0986-4771-A4BC-775FB3E9C264}"/>
                </a:ext>
              </a:extLst>
            </p:cNvPr>
            <p:cNvGrpSpPr/>
            <p:nvPr/>
          </p:nvGrpSpPr>
          <p:grpSpPr>
            <a:xfrm>
              <a:off x="6283497" y="5052714"/>
              <a:ext cx="1244329" cy="705247"/>
              <a:chOff x="682409" y="1774570"/>
              <a:chExt cx="1244329" cy="705247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5DC9EDE6-1239-453D-83B5-7A96B8F66C0E}"/>
                  </a:ext>
                </a:extLst>
              </p:cNvPr>
              <p:cNvSpPr/>
              <p:nvPr/>
            </p:nvSpPr>
            <p:spPr>
              <a:xfrm>
                <a:off x="682409" y="1774570"/>
                <a:ext cx="1244329" cy="705247"/>
              </a:xfrm>
              <a:prstGeom prst="ellipse">
                <a:avLst/>
              </a:prstGeom>
              <a:solidFill>
                <a:srgbClr val="D5D5D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17BCE8B-E26E-40F9-AC61-79730BE5840C}"/>
                  </a:ext>
                </a:extLst>
              </p:cNvPr>
              <p:cNvSpPr txBox="1"/>
              <p:nvPr/>
            </p:nvSpPr>
            <p:spPr>
              <a:xfrm>
                <a:off x="781676" y="1901568"/>
                <a:ext cx="105348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Sustainable energy supply</a:t>
                </a:r>
                <a:endParaRPr lang="en-GB" sz="1400" b="1" baseline="-25000" dirty="0"/>
              </a:p>
            </p:txBody>
          </p:sp>
        </p:grp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15810CF2-B43F-4AFD-99CC-983E199AD0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85277" y="3967406"/>
              <a:ext cx="520753" cy="207032"/>
            </a:xfrm>
            <a:prstGeom prst="curvedConnector3">
              <a:avLst>
                <a:gd name="adj1" fmla="val 4011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913E07D-6688-4CF8-A72B-B5C271059A38}"/>
                </a:ext>
              </a:extLst>
            </p:cNvPr>
            <p:cNvSpPr txBox="1"/>
            <p:nvPr/>
          </p:nvSpPr>
          <p:spPr>
            <a:xfrm>
              <a:off x="6201339" y="3815576"/>
              <a:ext cx="72445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reduce via</a:t>
              </a:r>
              <a:endParaRPr lang="en-GB" sz="1400" baseline="-250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71D427D-ED55-46B8-A52C-F7890515AF0A}"/>
                </a:ext>
              </a:extLst>
            </p:cNvPr>
            <p:cNvSpPr txBox="1"/>
            <p:nvPr/>
          </p:nvSpPr>
          <p:spPr>
            <a:xfrm>
              <a:off x="6930793" y="4154418"/>
              <a:ext cx="1010913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is part of long-term strategy </a:t>
              </a:r>
              <a:r>
                <a:rPr lang="en-GB" sz="1400" dirty="0" err="1"/>
                <a:t>fpr</a:t>
              </a:r>
              <a:endParaRPr lang="en-GB" sz="1400" dirty="0"/>
            </a:p>
          </p:txBody>
        </p:sp>
        <p:cxnSp>
          <p:nvCxnSpPr>
            <p:cNvPr id="95" name="Connector: Curved 94">
              <a:extLst>
                <a:ext uri="{FF2B5EF4-FFF2-40B4-BE49-F238E27FC236}">
                  <a16:creationId xmlns:a16="http://schemas.microsoft.com/office/drawing/2014/main" id="{3CE56B1C-07EC-4EBF-859F-F87747569862}"/>
                </a:ext>
              </a:extLst>
            </p:cNvPr>
            <p:cNvCxnSpPr>
              <a:cxnSpLocks/>
            </p:cNvCxnSpPr>
            <p:nvPr/>
          </p:nvCxnSpPr>
          <p:spPr>
            <a:xfrm>
              <a:off x="6725920" y="4827342"/>
              <a:ext cx="435138" cy="237757"/>
            </a:xfrm>
            <a:prstGeom prst="curvedConnector3">
              <a:avLst>
                <a:gd name="adj1" fmla="val 112542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0796296-6C65-4C60-B3A6-E5E9D6E01CB9}"/>
              </a:ext>
            </a:extLst>
          </p:cNvPr>
          <p:cNvGrpSpPr/>
          <p:nvPr/>
        </p:nvGrpSpPr>
        <p:grpSpPr>
          <a:xfrm>
            <a:off x="5448803" y="5509199"/>
            <a:ext cx="1351342" cy="518085"/>
            <a:chOff x="267330" y="1888222"/>
            <a:chExt cx="1351342" cy="518085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965E4C0-4002-46F0-AB26-6DE93DF2CDA1}"/>
                </a:ext>
              </a:extLst>
            </p:cNvPr>
            <p:cNvSpPr/>
            <p:nvPr/>
          </p:nvSpPr>
          <p:spPr>
            <a:xfrm>
              <a:off x="267330" y="1888222"/>
              <a:ext cx="1351342" cy="518085"/>
            </a:xfrm>
            <a:prstGeom prst="ellipse">
              <a:avLst/>
            </a:prstGeom>
            <a:solidFill>
              <a:srgbClr val="D5D5D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5F3AA46F-4EFC-402B-879D-2699D1136C56}"/>
                </a:ext>
              </a:extLst>
            </p:cNvPr>
            <p:cNvSpPr txBox="1"/>
            <p:nvPr/>
          </p:nvSpPr>
          <p:spPr>
            <a:xfrm>
              <a:off x="299789" y="1950926"/>
              <a:ext cx="126473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capture &amp;  storage</a:t>
              </a:r>
              <a:endParaRPr lang="en-GB" sz="1400" b="1" baseline="-25000" dirty="0"/>
            </a:p>
          </p:txBody>
        </p:sp>
      </p:grpSp>
      <p:cxnSp>
        <p:nvCxnSpPr>
          <p:cNvPr id="102" name="Connector: Curved 101">
            <a:extLst>
              <a:ext uri="{FF2B5EF4-FFF2-40B4-BE49-F238E27FC236}">
                <a16:creationId xmlns:a16="http://schemas.microsoft.com/office/drawing/2014/main" id="{3357B3E8-F533-4CE1-AF43-CFBDF8FB5871}"/>
              </a:ext>
            </a:extLst>
          </p:cNvPr>
          <p:cNvCxnSpPr>
            <a:cxnSpLocks/>
          </p:cNvCxnSpPr>
          <p:nvPr/>
        </p:nvCxnSpPr>
        <p:spPr>
          <a:xfrm rot="16200000" flipV="1">
            <a:off x="5091666" y="4833419"/>
            <a:ext cx="839900" cy="506708"/>
          </a:xfrm>
          <a:prstGeom prst="curvedConnector3">
            <a:avLst>
              <a:gd name="adj1" fmla="val 852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2CE5853E-3DB1-4968-B960-4F74258DC073}"/>
              </a:ext>
            </a:extLst>
          </p:cNvPr>
          <p:cNvSpPr txBox="1"/>
          <p:nvPr/>
        </p:nvSpPr>
        <p:spPr>
          <a:xfrm>
            <a:off x="5416463" y="4738335"/>
            <a:ext cx="71117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may  directly reduce  </a:t>
            </a:r>
            <a:endParaRPr lang="en-GB" sz="1400" baseline="-25000" dirty="0"/>
          </a:p>
        </p:txBody>
      </p:sp>
      <p:cxnSp>
        <p:nvCxnSpPr>
          <p:cNvPr id="111" name="Connector: Curved 110">
            <a:extLst>
              <a:ext uri="{FF2B5EF4-FFF2-40B4-BE49-F238E27FC236}">
                <a16:creationId xmlns:a16="http://schemas.microsoft.com/office/drawing/2014/main" id="{4F5BA07E-1218-4E51-9461-EB12D7E647DC}"/>
              </a:ext>
            </a:extLst>
          </p:cNvPr>
          <p:cNvCxnSpPr>
            <a:cxnSpLocks/>
          </p:cNvCxnSpPr>
          <p:nvPr/>
        </p:nvCxnSpPr>
        <p:spPr>
          <a:xfrm rot="5400000">
            <a:off x="5835186" y="4325852"/>
            <a:ext cx="1589043" cy="680443"/>
          </a:xfrm>
          <a:prstGeom prst="curvedConnector3">
            <a:avLst>
              <a:gd name="adj1" fmla="val 3492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736C02C-D869-4B58-BD88-B99A604BEFB4}"/>
              </a:ext>
            </a:extLst>
          </p:cNvPr>
          <p:cNvGrpSpPr/>
          <p:nvPr/>
        </p:nvGrpSpPr>
        <p:grpSpPr>
          <a:xfrm>
            <a:off x="3735926" y="5205448"/>
            <a:ext cx="1742838" cy="509610"/>
            <a:chOff x="3735926" y="5205448"/>
            <a:chExt cx="1742838" cy="509610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DF87E48-A177-4FB9-A125-13BEB69EAAD3}"/>
                </a:ext>
              </a:extLst>
            </p:cNvPr>
            <p:cNvSpPr/>
            <p:nvPr/>
          </p:nvSpPr>
          <p:spPr>
            <a:xfrm>
              <a:off x="3735926" y="5205448"/>
              <a:ext cx="891986" cy="509610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F7857AB-53A3-4312-BAEA-5720DA6EB4B8}"/>
                </a:ext>
              </a:extLst>
            </p:cNvPr>
            <p:cNvSpPr txBox="1"/>
            <p:nvPr/>
          </p:nvSpPr>
          <p:spPr>
            <a:xfrm>
              <a:off x="3786593" y="5329201"/>
              <a:ext cx="86660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Feedstock</a:t>
              </a:r>
              <a:endParaRPr lang="en-GB" sz="1400" b="1" baseline="-25000" dirty="0"/>
            </a:p>
          </p:txBody>
        </p:sp>
        <p:cxnSp>
          <p:nvCxnSpPr>
            <p:cNvPr id="120" name="Connector: Curved 119">
              <a:extLst>
                <a:ext uri="{FF2B5EF4-FFF2-40B4-BE49-F238E27FC236}">
                  <a16:creationId xmlns:a16="http://schemas.microsoft.com/office/drawing/2014/main" id="{53933191-4FB6-4F5E-9684-5DEA3C946D5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648346" y="5424820"/>
              <a:ext cx="830418" cy="18278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5691DFC-9A3A-45D0-B18B-B5A8BCE357B5}"/>
              </a:ext>
            </a:extLst>
          </p:cNvPr>
          <p:cNvGrpSpPr/>
          <p:nvPr/>
        </p:nvGrpSpPr>
        <p:grpSpPr>
          <a:xfrm>
            <a:off x="3571194" y="5552078"/>
            <a:ext cx="1834836" cy="774100"/>
            <a:chOff x="3571194" y="5552078"/>
            <a:chExt cx="1834836" cy="774100"/>
          </a:xfrm>
        </p:grpSpPr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1F2A22EC-5E99-47C1-B9EF-4E39F15A6030}"/>
                </a:ext>
              </a:extLst>
            </p:cNvPr>
            <p:cNvSpPr/>
            <p:nvPr/>
          </p:nvSpPr>
          <p:spPr>
            <a:xfrm>
              <a:off x="3571194" y="5874985"/>
              <a:ext cx="1381181" cy="451193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D36C8A1-35C2-42A6-B9BC-670454B9508B}"/>
                </a:ext>
              </a:extLst>
            </p:cNvPr>
            <p:cNvSpPr txBox="1"/>
            <p:nvPr/>
          </p:nvSpPr>
          <p:spPr>
            <a:xfrm>
              <a:off x="3756188" y="5966200"/>
              <a:ext cx="109416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Sequestration</a:t>
              </a:r>
              <a:endParaRPr lang="en-GB" sz="1400" b="1" baseline="-25000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C79D306-6A97-4C18-908E-9EBE806A93B2}"/>
                </a:ext>
              </a:extLst>
            </p:cNvPr>
            <p:cNvSpPr txBox="1"/>
            <p:nvPr/>
          </p:nvSpPr>
          <p:spPr>
            <a:xfrm>
              <a:off x="4532208" y="5552078"/>
              <a:ext cx="85777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strategies for</a:t>
              </a:r>
              <a:endParaRPr lang="en-GB" sz="1400" baseline="-25000" dirty="0"/>
            </a:p>
          </p:txBody>
        </p: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767FA9C0-D68B-4F89-86CC-8C02976DE6F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000019" y="5883550"/>
              <a:ext cx="406011" cy="190371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502193-03A9-448C-BDD0-CC26C8D31187}"/>
              </a:ext>
            </a:extLst>
          </p:cNvPr>
          <p:cNvGrpSpPr/>
          <p:nvPr/>
        </p:nvGrpSpPr>
        <p:grpSpPr>
          <a:xfrm>
            <a:off x="2639256" y="4992852"/>
            <a:ext cx="1199712" cy="1034432"/>
            <a:chOff x="2639256" y="4992852"/>
            <a:chExt cx="1199712" cy="1034432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D10DA411-9FA8-48B3-A73B-A82A5CAECA4E}"/>
                </a:ext>
              </a:extLst>
            </p:cNvPr>
            <p:cNvSpPr/>
            <p:nvPr/>
          </p:nvSpPr>
          <p:spPr>
            <a:xfrm>
              <a:off x="2639256" y="5455422"/>
              <a:ext cx="864288" cy="571862"/>
            </a:xfrm>
            <a:prstGeom prst="ellipse">
              <a:avLst/>
            </a:prstGeom>
            <a:solidFill>
              <a:srgbClr val="F39E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BDB20CB-E684-461B-AFA6-FDFB16916BF3}"/>
                </a:ext>
              </a:extLst>
            </p:cNvPr>
            <p:cNvSpPr txBox="1"/>
            <p:nvPr/>
          </p:nvSpPr>
          <p:spPr>
            <a:xfrm>
              <a:off x="2703859" y="5603203"/>
              <a:ext cx="747506" cy="2417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Synthesis</a:t>
              </a:r>
              <a:endParaRPr lang="en-GB" sz="1400" b="1" baseline="-25000" dirty="0"/>
            </a:p>
          </p:txBody>
        </p:sp>
        <p:cxnSp>
          <p:nvCxnSpPr>
            <p:cNvPr id="113" name="Connector: Curved 112">
              <a:extLst>
                <a:ext uri="{FF2B5EF4-FFF2-40B4-BE49-F238E27FC236}">
                  <a16:creationId xmlns:a16="http://schemas.microsoft.com/office/drawing/2014/main" id="{0BE42D3D-E1C7-47F0-9CB2-43585059A54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357961" y="5303938"/>
              <a:ext cx="390389" cy="198987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B7D16EC-8113-4471-B11C-49929C809CD7}"/>
                </a:ext>
              </a:extLst>
            </p:cNvPr>
            <p:cNvSpPr txBox="1"/>
            <p:nvPr/>
          </p:nvSpPr>
          <p:spPr>
            <a:xfrm>
              <a:off x="2981196" y="4992852"/>
              <a:ext cx="85777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strategies for</a:t>
              </a:r>
              <a:endParaRPr lang="en-GB" sz="1400" baseline="-250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3DA326-453E-40E7-8CCC-385AB7DA6101}"/>
              </a:ext>
            </a:extLst>
          </p:cNvPr>
          <p:cNvGrpSpPr/>
          <p:nvPr/>
        </p:nvGrpSpPr>
        <p:grpSpPr>
          <a:xfrm>
            <a:off x="1198001" y="4313681"/>
            <a:ext cx="2841523" cy="1947441"/>
            <a:chOff x="1198001" y="4313681"/>
            <a:chExt cx="2841523" cy="194744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990229-422E-4856-9ED3-ACB78D623E86}"/>
                </a:ext>
              </a:extLst>
            </p:cNvPr>
            <p:cNvGrpSpPr/>
            <p:nvPr/>
          </p:nvGrpSpPr>
          <p:grpSpPr>
            <a:xfrm>
              <a:off x="1198001" y="4313681"/>
              <a:ext cx="2841523" cy="1947441"/>
              <a:chOff x="1198001" y="4313681"/>
              <a:chExt cx="2841523" cy="1947441"/>
            </a:xfrm>
          </p:grpSpPr>
          <p:cxnSp>
            <p:nvCxnSpPr>
              <p:cNvPr id="135" name="Connector: Curved 134">
                <a:extLst>
                  <a:ext uri="{FF2B5EF4-FFF2-40B4-BE49-F238E27FC236}">
                    <a16:creationId xmlns:a16="http://schemas.microsoft.com/office/drawing/2014/main" id="{1A5542C5-5A8F-488A-957C-8C33C3F51D5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2324103" y="4313681"/>
                <a:ext cx="1715421" cy="1189243"/>
              </a:xfrm>
              <a:prstGeom prst="curvedConnector3">
                <a:avLst>
                  <a:gd name="adj1" fmla="val 88498"/>
                </a:avLst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F6C3E183-D1FC-4E97-8CC2-AE319F08987E}"/>
                  </a:ext>
                </a:extLst>
              </p:cNvPr>
              <p:cNvSpPr/>
              <p:nvPr/>
            </p:nvSpPr>
            <p:spPr>
              <a:xfrm>
                <a:off x="1198001" y="5447232"/>
                <a:ext cx="1363007" cy="813890"/>
              </a:xfrm>
              <a:prstGeom prst="ellipse">
                <a:avLst/>
              </a:prstGeom>
              <a:solidFill>
                <a:srgbClr val="BBB9F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79FFB9F9-1EBB-4C37-88F2-16AD33ACFC02}"/>
                  </a:ext>
                </a:extLst>
              </p:cNvPr>
              <p:cNvSpPr txBox="1"/>
              <p:nvPr/>
            </p:nvSpPr>
            <p:spPr>
              <a:xfrm>
                <a:off x="1241668" y="5554696"/>
                <a:ext cx="1363007" cy="5562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Physics of molecules and radiation</a:t>
                </a:r>
                <a:endParaRPr lang="en-GB" sz="1400" b="1" baseline="-25000" dirty="0"/>
              </a:p>
            </p:txBody>
          </p:sp>
        </p:grp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E04C160C-AE6D-4505-908C-BF62C79E036A}"/>
                </a:ext>
              </a:extLst>
            </p:cNvPr>
            <p:cNvSpPr txBox="1"/>
            <p:nvPr/>
          </p:nvSpPr>
          <p:spPr>
            <a:xfrm>
              <a:off x="2741688" y="4495594"/>
              <a:ext cx="103575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is input to</a:t>
              </a:r>
              <a:endParaRPr lang="en-GB" sz="1400" baseline="-25000" dirty="0"/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AA0F1DC1-D1F3-4BC7-A1C7-23140EE1F2F6}"/>
              </a:ext>
            </a:extLst>
          </p:cNvPr>
          <p:cNvGrpSpPr/>
          <p:nvPr/>
        </p:nvGrpSpPr>
        <p:grpSpPr>
          <a:xfrm>
            <a:off x="45744" y="4636879"/>
            <a:ext cx="1446200" cy="630329"/>
            <a:chOff x="339247" y="1668749"/>
            <a:chExt cx="1345397" cy="630329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2EA9EE5-9062-4360-BAC7-3785351285FD}"/>
                </a:ext>
              </a:extLst>
            </p:cNvPr>
            <p:cNvSpPr/>
            <p:nvPr/>
          </p:nvSpPr>
          <p:spPr>
            <a:xfrm>
              <a:off x="339247" y="1668749"/>
              <a:ext cx="1345397" cy="630329"/>
            </a:xfrm>
            <a:prstGeom prst="ellipse">
              <a:avLst/>
            </a:prstGeom>
            <a:solidFill>
              <a:srgbClr val="BBB9F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89347B3-212B-4172-8EBB-AF71A06DEB13}"/>
                </a:ext>
              </a:extLst>
            </p:cNvPr>
            <p:cNvSpPr txBox="1"/>
            <p:nvPr/>
          </p:nvSpPr>
          <p:spPr>
            <a:xfrm>
              <a:off x="466046" y="1726027"/>
              <a:ext cx="113408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Anthropogenic global</a:t>
              </a:r>
              <a:r>
                <a:rPr lang="en-GB" sz="800" b="1" dirty="0"/>
                <a:t> </a:t>
              </a:r>
              <a:r>
                <a:rPr lang="en-GB" sz="1400" b="1" dirty="0"/>
                <a:t>warming</a:t>
              </a:r>
              <a:endParaRPr lang="en-GB" sz="1400" b="1" baseline="-25000" dirty="0"/>
            </a:p>
          </p:txBody>
        </p:sp>
      </p:grpSp>
      <p:cxnSp>
        <p:nvCxnSpPr>
          <p:cNvPr id="131" name="Connector: Curved 130">
            <a:extLst>
              <a:ext uri="{FF2B5EF4-FFF2-40B4-BE49-F238E27FC236}">
                <a16:creationId xmlns:a16="http://schemas.microsoft.com/office/drawing/2014/main" id="{7DE31C84-EF00-4707-AA0B-D6AE38D4ED02}"/>
              </a:ext>
            </a:extLst>
          </p:cNvPr>
          <p:cNvCxnSpPr>
            <a:cxnSpLocks/>
          </p:cNvCxnSpPr>
          <p:nvPr/>
        </p:nvCxnSpPr>
        <p:spPr>
          <a:xfrm rot="10800000">
            <a:off x="1395549" y="5127602"/>
            <a:ext cx="465368" cy="289235"/>
          </a:xfrm>
          <a:prstGeom prst="curvedConnector3">
            <a:avLst>
              <a:gd name="adj1" fmla="val 8911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6F068C32-7DDA-4950-925B-03EF9D0904E0}"/>
              </a:ext>
            </a:extLst>
          </p:cNvPr>
          <p:cNvSpPr txBox="1"/>
          <p:nvPr/>
        </p:nvSpPr>
        <p:spPr>
          <a:xfrm>
            <a:off x="1506724" y="4745654"/>
            <a:ext cx="69132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is core science behind</a:t>
            </a:r>
            <a:endParaRPr lang="en-GB" sz="1400" baseline="-25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B1FF1A-B503-47A9-8B61-6097B5BB58F6}"/>
              </a:ext>
            </a:extLst>
          </p:cNvPr>
          <p:cNvGrpSpPr/>
          <p:nvPr/>
        </p:nvGrpSpPr>
        <p:grpSpPr>
          <a:xfrm>
            <a:off x="91516" y="5304251"/>
            <a:ext cx="1274104" cy="1232105"/>
            <a:chOff x="-153615" y="5120601"/>
            <a:chExt cx="1274104" cy="1232105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2F5ED79-B470-4A01-B282-D4F445D040E4}"/>
                </a:ext>
              </a:extLst>
            </p:cNvPr>
            <p:cNvSpPr/>
            <p:nvPr/>
          </p:nvSpPr>
          <p:spPr>
            <a:xfrm>
              <a:off x="-153615" y="5663392"/>
              <a:ext cx="1018438" cy="689314"/>
            </a:xfrm>
            <a:prstGeom prst="ellipse">
              <a:avLst/>
            </a:prstGeom>
            <a:solidFill>
              <a:srgbClr val="BBB9F9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779927E8-9567-4030-BB80-4DF1E8E9DAA0}"/>
                </a:ext>
              </a:extLst>
            </p:cNvPr>
            <p:cNvSpPr txBox="1"/>
            <p:nvPr/>
          </p:nvSpPr>
          <p:spPr>
            <a:xfrm>
              <a:off x="-141938" y="5683772"/>
              <a:ext cx="932342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Climate modelling studies</a:t>
              </a:r>
              <a:endParaRPr lang="en-GB" sz="1400" b="1" baseline="-25000" dirty="0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4E65A0B-0B6D-4339-A530-228E3E2516E8}"/>
                </a:ext>
              </a:extLst>
            </p:cNvPr>
            <p:cNvSpPr txBox="1"/>
            <p:nvPr/>
          </p:nvSpPr>
          <p:spPr>
            <a:xfrm>
              <a:off x="-124522" y="5188063"/>
              <a:ext cx="52571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explain</a:t>
              </a:r>
              <a:endParaRPr lang="en-GB" sz="1400" baseline="-25000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11BCB1D-FD2F-4671-A14F-90D844005FF7}"/>
                </a:ext>
              </a:extLst>
            </p:cNvPr>
            <p:cNvSpPr txBox="1"/>
            <p:nvPr/>
          </p:nvSpPr>
          <p:spPr>
            <a:xfrm>
              <a:off x="-141937" y="5683773"/>
              <a:ext cx="932342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Climate modelling studies</a:t>
              </a:r>
              <a:endParaRPr lang="en-GB" sz="1400" b="1" baseline="-25000" dirty="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C6A80509-DF99-494E-AA3D-FD3AE8E593CB}"/>
                </a:ext>
              </a:extLst>
            </p:cNvPr>
            <p:cNvSpPr txBox="1"/>
            <p:nvPr/>
          </p:nvSpPr>
          <p:spPr>
            <a:xfrm>
              <a:off x="332713" y="5329554"/>
              <a:ext cx="78777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included in</a:t>
              </a:r>
              <a:endParaRPr lang="en-GB" sz="1400" baseline="-25000" dirty="0"/>
            </a:p>
          </p:txBody>
        </p:sp>
        <p:cxnSp>
          <p:nvCxnSpPr>
            <p:cNvPr id="147" name="Connector: Curved 146">
              <a:extLst>
                <a:ext uri="{FF2B5EF4-FFF2-40B4-BE49-F238E27FC236}">
                  <a16:creationId xmlns:a16="http://schemas.microsoft.com/office/drawing/2014/main" id="{C2FB15F0-DC32-471C-A50A-1380C3C595E5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155187" y="5358654"/>
              <a:ext cx="525484" cy="49378"/>
            </a:xfrm>
            <a:prstGeom prst="curvedConnector3">
              <a:avLst>
                <a:gd name="adj1" fmla="val 5805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or: Curved 148">
              <a:extLst>
                <a:ext uri="{FF2B5EF4-FFF2-40B4-BE49-F238E27FC236}">
                  <a16:creationId xmlns:a16="http://schemas.microsoft.com/office/drawing/2014/main" id="{B26562F0-3844-4058-A6C9-E64CDA1D3EE1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79753" y="5647817"/>
              <a:ext cx="172405" cy="151765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8DEE14D5-8FB4-4F11-996E-E986115AD1D4}"/>
              </a:ext>
            </a:extLst>
          </p:cNvPr>
          <p:cNvGrpSpPr/>
          <p:nvPr/>
        </p:nvGrpSpPr>
        <p:grpSpPr>
          <a:xfrm>
            <a:off x="1267006" y="4041954"/>
            <a:ext cx="2802945" cy="675061"/>
            <a:chOff x="2391709" y="3143574"/>
            <a:chExt cx="2802945" cy="675061"/>
          </a:xfrm>
        </p:grpSpPr>
        <p:cxnSp>
          <p:nvCxnSpPr>
            <p:cNvPr id="160" name="Connector: Curved 159">
              <a:extLst>
                <a:ext uri="{FF2B5EF4-FFF2-40B4-BE49-F238E27FC236}">
                  <a16:creationId xmlns:a16="http://schemas.microsoft.com/office/drawing/2014/main" id="{F0F8F9C3-85FF-4E3A-8F0A-E8E61DE3C7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1709" y="3174472"/>
              <a:ext cx="2802945" cy="644163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9928F3C-1A68-4E2A-8F1A-B5C5EA6380F5}"/>
                </a:ext>
              </a:extLst>
            </p:cNvPr>
            <p:cNvSpPr txBox="1"/>
            <p:nvPr/>
          </p:nvSpPr>
          <p:spPr>
            <a:xfrm>
              <a:off x="2861186" y="3143574"/>
              <a:ext cx="112437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/>
                <a:t>permafrost melting</a:t>
              </a:r>
              <a:endParaRPr lang="en-GB" sz="1400" baseline="-25000" dirty="0"/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0D031844-682A-4CE7-B936-6FECE34671C7}"/>
              </a:ext>
            </a:extLst>
          </p:cNvPr>
          <p:cNvSpPr txBox="1"/>
          <p:nvPr/>
        </p:nvSpPr>
        <p:spPr>
          <a:xfrm>
            <a:off x="3197624" y="3499164"/>
            <a:ext cx="1070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CORE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9788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5119</TotalTime>
  <Words>648</Words>
  <Application>Microsoft Office PowerPoint</Application>
  <PresentationFormat>On-screen Show (4:3)</PresentationFormat>
  <Paragraphs>207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</dc:creator>
  <cp:lastModifiedBy>Stephen</cp:lastModifiedBy>
  <cp:revision>175</cp:revision>
  <dcterms:created xsi:type="dcterms:W3CDTF">2019-03-08T07:10:06Z</dcterms:created>
  <dcterms:modified xsi:type="dcterms:W3CDTF">2020-05-16T11:16:10Z</dcterms:modified>
</cp:coreProperties>
</file>