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1432" r:id="rId3"/>
    <p:sldId id="1431" r:id="rId4"/>
    <p:sldId id="1427" r:id="rId5"/>
    <p:sldId id="1430" r:id="rId6"/>
    <p:sldId id="1429" r:id="rId7"/>
    <p:sldId id="1428" r:id="rId8"/>
    <p:sldId id="1426" r:id="rId9"/>
    <p:sldId id="1446" r:id="rId10"/>
    <p:sldId id="1447" r:id="rId11"/>
    <p:sldId id="145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  <a:srgbClr val="36B4A2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31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8B107-D959-453E-8936-F0E9D69EED28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9AB19-10DF-4106-84B1-7630FA891F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030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30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627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831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62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655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627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70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780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67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141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192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80692-9EFF-4609-B499-35161BA5477A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73723-FE6F-4F8C-9F07-B21B59EFE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24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70FD976-D34A-4676-BBF7-2CA594C9EA32}"/>
              </a:ext>
            </a:extLst>
          </p:cNvPr>
          <p:cNvGrpSpPr/>
          <p:nvPr/>
        </p:nvGrpSpPr>
        <p:grpSpPr>
          <a:xfrm>
            <a:off x="295147" y="237738"/>
            <a:ext cx="2661414" cy="894207"/>
            <a:chOff x="6899318" y="3364883"/>
            <a:chExt cx="2887193" cy="924276"/>
          </a:xfrm>
        </p:grpSpPr>
        <p:sp>
          <p:nvSpPr>
            <p:cNvPr id="4" name="Rounded Rectangle 13">
              <a:extLst>
                <a:ext uri="{FF2B5EF4-FFF2-40B4-BE49-F238E27FC236}">
                  <a16:creationId xmlns:a16="http://schemas.microsoft.com/office/drawing/2014/main" id="{7A58E274-6EB8-4373-911E-C5D7F00AECE9}"/>
                </a:ext>
              </a:extLst>
            </p:cNvPr>
            <p:cNvSpPr/>
            <p:nvPr/>
          </p:nvSpPr>
          <p:spPr>
            <a:xfrm>
              <a:off x="6899318" y="3364883"/>
              <a:ext cx="2887193" cy="92427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C4C5F11-DA2A-4199-BD44-97B458803A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6028" y="3470022"/>
              <a:ext cx="2085243" cy="6359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1100" b="1" dirty="0">
                  <a:solidFill>
                    <a:schemeClr val="tx2"/>
                  </a:solidFill>
                  <a:latin typeface="Arial" charset="0"/>
                  <a:cs typeface="Arial" charset="0"/>
                </a:rPr>
                <a:t>International Organization for Chemical Sciences </a:t>
              </a:r>
            </a:p>
            <a:p>
              <a:pPr algn="ctr">
                <a:defRPr/>
              </a:pPr>
              <a:r>
                <a:rPr lang="en-GB" sz="1100" b="1" dirty="0">
                  <a:solidFill>
                    <a:schemeClr val="tx2"/>
                  </a:solidFill>
                  <a:latin typeface="Arial" charset="0"/>
                  <a:cs typeface="Arial" charset="0"/>
                </a:rPr>
                <a:t>in Development</a:t>
              </a: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C22F332-62C7-4AAF-9416-D16D615925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77435" y="3447642"/>
              <a:ext cx="819067" cy="710639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639FFED8-4FA2-47A2-A33B-9ACA036D9D11}"/>
              </a:ext>
            </a:extLst>
          </p:cNvPr>
          <p:cNvSpPr txBox="1"/>
          <p:nvPr/>
        </p:nvSpPr>
        <p:spPr>
          <a:xfrm>
            <a:off x="0" y="1472084"/>
            <a:ext cx="9144000" cy="6270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Systems-Oriented Concept Map Extension (SOCME)</a:t>
            </a: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biogeochemical flows of reactive nitrogen from NH</a:t>
            </a:r>
            <a:r>
              <a:rPr lang="en-GB" sz="2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algn="ctr"/>
            <a:endParaRPr lang="en-GB" sz="2400" dirty="0">
              <a:solidFill>
                <a:srgbClr val="FF0000"/>
              </a:solidFill>
            </a:endParaRPr>
          </a:p>
          <a:p>
            <a:pPr algn="ctr"/>
            <a:r>
              <a:rPr lang="en-GB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IOCD Technical Resource</a:t>
            </a:r>
          </a:p>
          <a:p>
            <a:pPr algn="ctr"/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300"/>
              </a:spcBef>
            </a:pP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Stephen A. Matlin</a:t>
            </a:r>
          </a:p>
          <a:p>
            <a:pPr algn="ctr">
              <a:spcBef>
                <a:spcPts val="300"/>
              </a:spcBef>
            </a:pP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s.matlin@imperial.ac.uk</a:t>
            </a:r>
          </a:p>
          <a:p>
            <a:pPr algn="ctr">
              <a:spcBef>
                <a:spcPts val="300"/>
              </a:spcBef>
            </a:pP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www.iocd.org</a:t>
            </a:r>
          </a:p>
          <a:p>
            <a:pPr algn="ctr"/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Suggested citation:</a:t>
            </a: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S.A. Matlin. </a:t>
            </a:r>
            <a:r>
              <a:rPr lang="en-GB" sz="1200" i="1" dirty="0">
                <a:latin typeface="Arial" panose="020B0604020202020204" pitchFamily="34" charset="0"/>
                <a:cs typeface="Arial" panose="020B0604020202020204" pitchFamily="34" charset="0"/>
              </a:rPr>
              <a:t>Systems-Oriented Concept Map Extension (SOCME) for biogeochemical flows of reactive nitrogen.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Technical Resource.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International Organization for Chemical Sciences in Development,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Namur, published online May 2020.</a:t>
            </a: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870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Oval 95">
            <a:extLst>
              <a:ext uri="{FF2B5EF4-FFF2-40B4-BE49-F238E27FC236}">
                <a16:creationId xmlns:a16="http://schemas.microsoft.com/office/drawing/2014/main" id="{C8A2B383-3C47-4F9B-A855-0B12385F3F83}"/>
              </a:ext>
            </a:extLst>
          </p:cNvPr>
          <p:cNvSpPr/>
          <p:nvPr/>
        </p:nvSpPr>
        <p:spPr>
          <a:xfrm rot="425756">
            <a:off x="432483" y="318631"/>
            <a:ext cx="3437547" cy="295297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55B4743A-FD67-44B0-904F-B3C8E4F63EB0}"/>
              </a:ext>
            </a:extLst>
          </p:cNvPr>
          <p:cNvSpPr/>
          <p:nvPr/>
        </p:nvSpPr>
        <p:spPr>
          <a:xfrm rot="785130">
            <a:off x="2790887" y="16344"/>
            <a:ext cx="2927387" cy="2651091"/>
          </a:xfrm>
          <a:prstGeom prst="ellipse">
            <a:avLst/>
          </a:prstGeom>
          <a:solidFill>
            <a:srgbClr val="E6E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CC23E8D-189D-4574-9CF5-CCA969460633}"/>
              </a:ext>
            </a:extLst>
          </p:cNvPr>
          <p:cNvSpPr/>
          <p:nvPr/>
        </p:nvSpPr>
        <p:spPr>
          <a:xfrm rot="1535783">
            <a:off x="-215785" y="2544746"/>
            <a:ext cx="3505967" cy="2817802"/>
          </a:xfrm>
          <a:prstGeom prst="ellipse">
            <a:avLst/>
          </a:prstGeom>
          <a:solidFill>
            <a:srgbClr val="B0DD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BC3B220-A010-40E2-8C20-1641D457620E}"/>
              </a:ext>
            </a:extLst>
          </p:cNvPr>
          <p:cNvSpPr txBox="1"/>
          <p:nvPr/>
        </p:nvSpPr>
        <p:spPr>
          <a:xfrm>
            <a:off x="35945" y="4255689"/>
            <a:ext cx="176072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REACTION CONDITIONS 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46BDF82-0872-402D-A080-156D801466A9}"/>
              </a:ext>
            </a:extLst>
          </p:cNvPr>
          <p:cNvSpPr txBox="1"/>
          <p:nvPr/>
        </p:nvSpPr>
        <p:spPr>
          <a:xfrm>
            <a:off x="3248581" y="255216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CHEMICAL INPUT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A3AF75FE-A320-471D-A8F5-87E854BDC47D}"/>
              </a:ext>
            </a:extLst>
          </p:cNvPr>
          <p:cNvSpPr/>
          <p:nvPr/>
        </p:nvSpPr>
        <p:spPr>
          <a:xfrm>
            <a:off x="2908175" y="1846537"/>
            <a:ext cx="2591489" cy="2680538"/>
          </a:xfrm>
          <a:prstGeom prst="ellipse">
            <a:avLst/>
          </a:prstGeom>
          <a:solidFill>
            <a:srgbClr val="FDF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DA74262-C1E1-4155-B1AB-412AE8446503}"/>
              </a:ext>
            </a:extLst>
          </p:cNvPr>
          <p:cNvSpPr txBox="1"/>
          <p:nvPr/>
        </p:nvSpPr>
        <p:spPr>
          <a:xfrm>
            <a:off x="1254279" y="385458"/>
            <a:ext cx="1610227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ENERGY INPUT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C4F1F23-3E8B-4A6F-8073-A53AFCC543AA}"/>
              </a:ext>
            </a:extLst>
          </p:cNvPr>
          <p:cNvSpPr txBox="1"/>
          <p:nvPr/>
        </p:nvSpPr>
        <p:spPr>
          <a:xfrm>
            <a:off x="3256704" y="1960230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CORE REACTION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B0E0AE41-057E-4423-AF26-4A720961F485}"/>
              </a:ext>
            </a:extLst>
          </p:cNvPr>
          <p:cNvGrpSpPr/>
          <p:nvPr/>
        </p:nvGrpSpPr>
        <p:grpSpPr>
          <a:xfrm>
            <a:off x="3361668" y="2534035"/>
            <a:ext cx="1680836" cy="1770053"/>
            <a:chOff x="4176215" y="5044692"/>
            <a:chExt cx="1680836" cy="1770053"/>
          </a:xfrm>
        </p:grpSpPr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F230D96A-9CD3-4DD5-98E8-826BA8210001}"/>
                </a:ext>
              </a:extLst>
            </p:cNvPr>
            <p:cNvGrpSpPr/>
            <p:nvPr/>
          </p:nvGrpSpPr>
          <p:grpSpPr>
            <a:xfrm>
              <a:off x="4176215" y="5044751"/>
              <a:ext cx="796985" cy="588662"/>
              <a:chOff x="4176215" y="5044750"/>
              <a:chExt cx="796985" cy="588662"/>
            </a:xfrm>
          </p:grpSpPr>
          <p:sp>
            <p:nvSpPr>
              <p:cNvPr id="112" name="Rectangle: Rounded Corners 111">
                <a:extLst>
                  <a:ext uri="{FF2B5EF4-FFF2-40B4-BE49-F238E27FC236}">
                    <a16:creationId xmlns:a16="http://schemas.microsoft.com/office/drawing/2014/main" id="{52D63F5A-226D-47F8-8FB1-C362ADF063D0}"/>
                  </a:ext>
                </a:extLst>
              </p:cNvPr>
              <p:cNvSpPr/>
              <p:nvPr/>
            </p:nvSpPr>
            <p:spPr>
              <a:xfrm>
                <a:off x="4176215" y="5044750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2974CCC8-0F9D-4637-99F8-E2A34464473F}"/>
                  </a:ext>
                </a:extLst>
              </p:cNvPr>
              <p:cNvSpPr txBox="1"/>
              <p:nvPr/>
            </p:nvSpPr>
            <p:spPr>
              <a:xfrm>
                <a:off x="4181630" y="5143302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Hydrogen</a:t>
                </a:r>
              </a:p>
              <a:p>
                <a:pPr algn="ctr"/>
                <a:r>
                  <a:rPr lang="en-GB" sz="1400" b="1" dirty="0"/>
                  <a:t>(H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17C49C06-226E-41C2-BC61-1E6FCF34C7EB}"/>
                </a:ext>
              </a:extLst>
            </p:cNvPr>
            <p:cNvGrpSpPr/>
            <p:nvPr/>
          </p:nvGrpSpPr>
          <p:grpSpPr>
            <a:xfrm>
              <a:off x="5065481" y="5044692"/>
              <a:ext cx="791570" cy="588662"/>
              <a:chOff x="5039872" y="2667930"/>
              <a:chExt cx="791570" cy="588662"/>
            </a:xfrm>
          </p:grpSpPr>
          <p:sp>
            <p:nvSpPr>
              <p:cNvPr id="110" name="Rectangle: Rounded Corners 109">
                <a:extLst>
                  <a:ext uri="{FF2B5EF4-FFF2-40B4-BE49-F238E27FC236}">
                    <a16:creationId xmlns:a16="http://schemas.microsoft.com/office/drawing/2014/main" id="{C2207DEB-736B-45FD-BA82-CB50E6DA5629}"/>
                  </a:ext>
                </a:extLst>
              </p:cNvPr>
              <p:cNvSpPr/>
              <p:nvPr/>
            </p:nvSpPr>
            <p:spPr>
              <a:xfrm>
                <a:off x="5039872" y="2667930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C205BCF2-3F85-4E1B-A23D-0DD831BF7FE8}"/>
                  </a:ext>
                </a:extLst>
              </p:cNvPr>
              <p:cNvSpPr txBox="1"/>
              <p:nvPr/>
            </p:nvSpPr>
            <p:spPr>
              <a:xfrm>
                <a:off x="5055575" y="2742148"/>
                <a:ext cx="77586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Nitrogen</a:t>
                </a:r>
              </a:p>
              <a:p>
                <a:pPr algn="ctr"/>
                <a:r>
                  <a:rPr lang="en-GB" sz="1400" b="1" dirty="0"/>
                  <a:t>(N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F9E78B1C-9D57-41FA-AE30-2B8F38BF2DA9}"/>
                </a:ext>
              </a:extLst>
            </p:cNvPr>
            <p:cNvGrpSpPr/>
            <p:nvPr/>
          </p:nvGrpSpPr>
          <p:grpSpPr>
            <a:xfrm>
              <a:off x="4592868" y="6226083"/>
              <a:ext cx="812263" cy="588662"/>
              <a:chOff x="4525691" y="3850699"/>
              <a:chExt cx="812263" cy="588662"/>
            </a:xfrm>
          </p:grpSpPr>
          <p:sp>
            <p:nvSpPr>
              <p:cNvPr id="105" name="Rectangle: Rounded Corners 104">
                <a:extLst>
                  <a:ext uri="{FF2B5EF4-FFF2-40B4-BE49-F238E27FC236}">
                    <a16:creationId xmlns:a16="http://schemas.microsoft.com/office/drawing/2014/main" id="{1601641C-3756-4C3F-B0AA-D199474FC96A}"/>
                  </a:ext>
                </a:extLst>
              </p:cNvPr>
              <p:cNvSpPr/>
              <p:nvPr/>
            </p:nvSpPr>
            <p:spPr>
              <a:xfrm>
                <a:off x="4525691" y="3850699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41958AEF-2493-46DA-AD03-E3132FCCEA21}"/>
                  </a:ext>
                </a:extLst>
              </p:cNvPr>
              <p:cNvSpPr txBox="1"/>
              <p:nvPr/>
            </p:nvSpPr>
            <p:spPr>
              <a:xfrm>
                <a:off x="4546384" y="3930205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Ammonia</a:t>
                </a:r>
              </a:p>
              <a:p>
                <a:pPr algn="ctr"/>
                <a:r>
                  <a:rPr lang="en-GB" sz="1400" b="1" dirty="0"/>
                  <a:t>(NH</a:t>
                </a:r>
                <a:r>
                  <a:rPr lang="en-GB" sz="1400" b="1" baseline="-25000" dirty="0"/>
                  <a:t>3</a:t>
                </a:r>
                <a:r>
                  <a:rPr lang="en-GB" sz="1400" b="1" dirty="0"/>
                  <a:t>)</a:t>
                </a:r>
              </a:p>
            </p:txBody>
          </p:sp>
        </p:grpSp>
        <p:cxnSp>
          <p:nvCxnSpPr>
            <p:cNvPr id="98" name="Connector: Curved 97">
              <a:extLst>
                <a:ext uri="{FF2B5EF4-FFF2-40B4-BE49-F238E27FC236}">
                  <a16:creationId xmlns:a16="http://schemas.microsoft.com/office/drawing/2014/main" id="{2A0E3A44-3624-4EDD-9B6A-317319985B8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939838" y="5709972"/>
              <a:ext cx="586223" cy="447206"/>
            </a:xfrm>
            <a:prstGeom prst="curvedConnector3">
              <a:avLst>
                <a:gd name="adj1" fmla="val 329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or: Curved 100">
              <a:extLst>
                <a:ext uri="{FF2B5EF4-FFF2-40B4-BE49-F238E27FC236}">
                  <a16:creationId xmlns:a16="http://schemas.microsoft.com/office/drawing/2014/main" id="{6B7E6D39-EC0E-466C-9F6E-72A4C094979A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4492632" y="5705729"/>
              <a:ext cx="586223" cy="447206"/>
            </a:xfrm>
            <a:prstGeom prst="curvedConnector3">
              <a:avLst>
                <a:gd name="adj1" fmla="val 329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Box 113">
            <a:extLst>
              <a:ext uri="{FF2B5EF4-FFF2-40B4-BE49-F238E27FC236}">
                <a16:creationId xmlns:a16="http://schemas.microsoft.com/office/drawing/2014/main" id="{31F71DCC-CABC-4EA5-9679-7300445A0F57}"/>
              </a:ext>
            </a:extLst>
          </p:cNvPr>
          <p:cNvSpPr txBox="1"/>
          <p:nvPr/>
        </p:nvSpPr>
        <p:spPr>
          <a:xfrm>
            <a:off x="3790211" y="3060027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4A11D4A6-1392-4441-B310-372D2F6F201D}"/>
              </a:ext>
            </a:extLst>
          </p:cNvPr>
          <p:cNvSpPr txBox="1"/>
          <p:nvPr/>
        </p:nvSpPr>
        <p:spPr>
          <a:xfrm>
            <a:off x="3071791" y="3518063"/>
            <a:ext cx="94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 requires</a:t>
            </a:r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7C89202A-2FA0-4A1D-911C-3B358D067D17}"/>
              </a:ext>
            </a:extLst>
          </p:cNvPr>
          <p:cNvGrpSpPr/>
          <p:nvPr/>
        </p:nvGrpSpPr>
        <p:grpSpPr>
          <a:xfrm>
            <a:off x="3104818" y="1197624"/>
            <a:ext cx="791570" cy="474788"/>
            <a:chOff x="6510853" y="4683163"/>
            <a:chExt cx="791570" cy="474788"/>
          </a:xfrm>
        </p:grpSpPr>
        <p:sp>
          <p:nvSpPr>
            <p:cNvPr id="132" name="Rectangle: Rounded Corners 131">
              <a:extLst>
                <a:ext uri="{FF2B5EF4-FFF2-40B4-BE49-F238E27FC236}">
                  <a16:creationId xmlns:a16="http://schemas.microsoft.com/office/drawing/2014/main" id="{E5D20D2E-EC02-4232-892F-356C3BABA008}"/>
                </a:ext>
              </a:extLst>
            </p:cNvPr>
            <p:cNvSpPr/>
            <p:nvPr/>
          </p:nvSpPr>
          <p:spPr>
            <a:xfrm>
              <a:off x="6510853" y="4683163"/>
              <a:ext cx="791570" cy="47478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E62102E6-B827-48FA-BFFC-EA3FEA3F46D3}"/>
                </a:ext>
              </a:extLst>
            </p:cNvPr>
            <p:cNvSpPr txBox="1"/>
            <p:nvPr/>
          </p:nvSpPr>
          <p:spPr>
            <a:xfrm>
              <a:off x="6510853" y="4683163"/>
              <a:ext cx="79157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Water</a:t>
              </a:r>
            </a:p>
            <a:p>
              <a:pPr algn="ctr"/>
              <a:r>
                <a:rPr lang="en-GB" sz="1400" b="1" dirty="0"/>
                <a:t>(H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O)</a:t>
              </a:r>
            </a:p>
          </p:txBody>
        </p:sp>
      </p:grpSp>
      <p:cxnSp>
        <p:nvCxnSpPr>
          <p:cNvPr id="134" name="Connector: Curved 133">
            <a:extLst>
              <a:ext uri="{FF2B5EF4-FFF2-40B4-BE49-F238E27FC236}">
                <a16:creationId xmlns:a16="http://schemas.microsoft.com/office/drawing/2014/main" id="{438387EE-C769-4025-AC4C-E7CBCA2B1526}"/>
              </a:ext>
            </a:extLst>
          </p:cNvPr>
          <p:cNvCxnSpPr>
            <a:cxnSpLocks/>
          </p:cNvCxnSpPr>
          <p:nvPr/>
        </p:nvCxnSpPr>
        <p:spPr>
          <a:xfrm rot="16200000" flipH="1">
            <a:off x="2965854" y="1902820"/>
            <a:ext cx="813856" cy="446591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>
            <a:extLst>
              <a:ext uri="{FF2B5EF4-FFF2-40B4-BE49-F238E27FC236}">
                <a16:creationId xmlns:a16="http://schemas.microsoft.com/office/drawing/2014/main" id="{41677268-17CE-40CB-BBA5-FB99279A584C}"/>
              </a:ext>
            </a:extLst>
          </p:cNvPr>
          <p:cNvSpPr txBox="1"/>
          <p:nvPr/>
        </p:nvSpPr>
        <p:spPr>
          <a:xfrm>
            <a:off x="3104818" y="1683416"/>
            <a:ext cx="939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Source of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52D486B-2A6C-46F4-A335-57D1919CD05E}"/>
              </a:ext>
            </a:extLst>
          </p:cNvPr>
          <p:cNvGrpSpPr/>
          <p:nvPr/>
        </p:nvGrpSpPr>
        <p:grpSpPr>
          <a:xfrm>
            <a:off x="490804" y="1365176"/>
            <a:ext cx="2346254" cy="752002"/>
            <a:chOff x="6132444" y="3369284"/>
            <a:chExt cx="2346254" cy="752002"/>
          </a:xfrm>
        </p:grpSpPr>
        <p:grpSp>
          <p:nvGrpSpPr>
            <p:cNvPr id="136" name="Group 135">
              <a:extLst>
                <a:ext uri="{FF2B5EF4-FFF2-40B4-BE49-F238E27FC236}">
                  <a16:creationId xmlns:a16="http://schemas.microsoft.com/office/drawing/2014/main" id="{14B1F2D8-2EF7-4ED3-927E-AC17549E08CE}"/>
                </a:ext>
              </a:extLst>
            </p:cNvPr>
            <p:cNvGrpSpPr/>
            <p:nvPr/>
          </p:nvGrpSpPr>
          <p:grpSpPr>
            <a:xfrm>
              <a:off x="7624306" y="3369284"/>
              <a:ext cx="854392" cy="474788"/>
              <a:chOff x="6510853" y="4683163"/>
              <a:chExt cx="791570" cy="474788"/>
            </a:xfrm>
            <a:solidFill>
              <a:srgbClr val="CDACE6"/>
            </a:solidFill>
          </p:grpSpPr>
          <p:sp>
            <p:nvSpPr>
              <p:cNvPr id="137" name="Rectangle: Rounded Corners 136">
                <a:extLst>
                  <a:ext uri="{FF2B5EF4-FFF2-40B4-BE49-F238E27FC236}">
                    <a16:creationId xmlns:a16="http://schemas.microsoft.com/office/drawing/2014/main" id="{7A33A833-91B9-4504-B7EB-F85A9FCE2009}"/>
                  </a:ext>
                </a:extLst>
              </p:cNvPr>
              <p:cNvSpPr/>
              <p:nvPr/>
            </p:nvSpPr>
            <p:spPr>
              <a:xfrm>
                <a:off x="6510853" y="4683163"/>
                <a:ext cx="791570" cy="474788"/>
              </a:xfrm>
              <a:prstGeom prst="round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BB806B0B-B112-4124-ADEE-A1AC304B2385}"/>
                  </a:ext>
                </a:extLst>
              </p:cNvPr>
              <p:cNvSpPr txBox="1"/>
              <p:nvPr/>
            </p:nvSpPr>
            <p:spPr>
              <a:xfrm>
                <a:off x="6510853" y="4683163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Low temp</a:t>
                </a:r>
              </a:p>
              <a:p>
                <a:pPr algn="ctr"/>
                <a:r>
                  <a:rPr lang="en-GB" sz="1400" b="1" dirty="0"/>
                  <a:t>catalyst </a:t>
                </a:r>
              </a:p>
            </p:txBody>
          </p:sp>
        </p:grp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A97B8B70-7C28-4F92-8E70-A2F44A09BE36}"/>
                </a:ext>
              </a:extLst>
            </p:cNvPr>
            <p:cNvGrpSpPr/>
            <p:nvPr/>
          </p:nvGrpSpPr>
          <p:grpSpPr>
            <a:xfrm>
              <a:off x="6729636" y="3813095"/>
              <a:ext cx="894670" cy="308191"/>
              <a:chOff x="6510852" y="4683163"/>
              <a:chExt cx="791571" cy="474788"/>
            </a:xfrm>
            <a:solidFill>
              <a:srgbClr val="FDC7E2"/>
            </a:solidFill>
          </p:grpSpPr>
          <p:sp>
            <p:nvSpPr>
              <p:cNvPr id="140" name="Rectangle: Rounded Corners 139">
                <a:extLst>
                  <a:ext uri="{FF2B5EF4-FFF2-40B4-BE49-F238E27FC236}">
                    <a16:creationId xmlns:a16="http://schemas.microsoft.com/office/drawing/2014/main" id="{8F034030-C871-4F02-BB31-F552C1F3EF2B}"/>
                  </a:ext>
                </a:extLst>
              </p:cNvPr>
              <p:cNvSpPr/>
              <p:nvPr/>
            </p:nvSpPr>
            <p:spPr>
              <a:xfrm>
                <a:off x="6510853" y="4683163"/>
                <a:ext cx="791570" cy="474788"/>
              </a:xfrm>
              <a:prstGeom prst="round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B4FA466C-9FD6-4B73-8076-F9CE5FB19C78}"/>
                  </a:ext>
                </a:extLst>
              </p:cNvPr>
              <p:cNvSpPr txBox="1"/>
              <p:nvPr/>
            </p:nvSpPr>
            <p:spPr>
              <a:xfrm>
                <a:off x="6510852" y="4720258"/>
                <a:ext cx="791570" cy="215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Electrolysis</a:t>
                </a:r>
              </a:p>
            </p:txBody>
          </p: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0B6E8A16-8CB5-4F03-B86E-B5C6DD23367D}"/>
                </a:ext>
              </a:extLst>
            </p:cNvPr>
            <p:cNvGrpSpPr/>
            <p:nvPr/>
          </p:nvGrpSpPr>
          <p:grpSpPr>
            <a:xfrm>
              <a:off x="6132444" y="3429000"/>
              <a:ext cx="854391" cy="308191"/>
              <a:chOff x="6510853" y="4683163"/>
              <a:chExt cx="791570" cy="474788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143" name="Rectangle: Rounded Corners 142">
                <a:extLst>
                  <a:ext uri="{FF2B5EF4-FFF2-40B4-BE49-F238E27FC236}">
                    <a16:creationId xmlns:a16="http://schemas.microsoft.com/office/drawing/2014/main" id="{1C196CD5-6EA4-4410-8A3C-94310E2B289A}"/>
                  </a:ext>
                </a:extLst>
              </p:cNvPr>
              <p:cNvSpPr/>
              <p:nvPr/>
            </p:nvSpPr>
            <p:spPr>
              <a:xfrm>
                <a:off x="6510853" y="4683163"/>
                <a:ext cx="791570" cy="474788"/>
              </a:xfrm>
              <a:prstGeom prst="round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5F790CCA-74C4-4754-8D47-B3DE7689A21B}"/>
                  </a:ext>
                </a:extLst>
              </p:cNvPr>
              <p:cNvSpPr txBox="1"/>
              <p:nvPr/>
            </p:nvSpPr>
            <p:spPr>
              <a:xfrm>
                <a:off x="6510853" y="4724225"/>
                <a:ext cx="791570" cy="3319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Photolysis</a:t>
                </a:r>
              </a:p>
            </p:txBody>
          </p:sp>
        </p:grpSp>
      </p:grpSp>
      <p:cxnSp>
        <p:nvCxnSpPr>
          <p:cNvPr id="145" name="Connector: Curved 144">
            <a:extLst>
              <a:ext uri="{FF2B5EF4-FFF2-40B4-BE49-F238E27FC236}">
                <a16:creationId xmlns:a16="http://schemas.microsoft.com/office/drawing/2014/main" id="{01DEA51E-4B97-4816-AA6D-A27A03B73B32}"/>
              </a:ext>
            </a:extLst>
          </p:cNvPr>
          <p:cNvCxnSpPr>
            <a:cxnSpLocks/>
          </p:cNvCxnSpPr>
          <p:nvPr/>
        </p:nvCxnSpPr>
        <p:spPr>
          <a:xfrm flipV="1">
            <a:off x="2396593" y="1238719"/>
            <a:ext cx="675198" cy="115515"/>
          </a:xfrm>
          <a:prstGeom prst="curvedConnector3">
            <a:avLst>
              <a:gd name="adj1" fmla="val -2993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ctor: Curved 145">
            <a:extLst>
              <a:ext uri="{FF2B5EF4-FFF2-40B4-BE49-F238E27FC236}">
                <a16:creationId xmlns:a16="http://schemas.microsoft.com/office/drawing/2014/main" id="{FA011C97-242D-49C2-BCCE-76D13E8366A3}"/>
              </a:ext>
            </a:extLst>
          </p:cNvPr>
          <p:cNvCxnSpPr>
            <a:cxnSpLocks/>
          </p:cNvCxnSpPr>
          <p:nvPr/>
        </p:nvCxnSpPr>
        <p:spPr>
          <a:xfrm flipV="1">
            <a:off x="838041" y="1238719"/>
            <a:ext cx="2221312" cy="193940"/>
          </a:xfrm>
          <a:prstGeom prst="curvedConnector3">
            <a:avLst>
              <a:gd name="adj1" fmla="val 1005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or: Curved 146">
            <a:extLst>
              <a:ext uri="{FF2B5EF4-FFF2-40B4-BE49-F238E27FC236}">
                <a16:creationId xmlns:a16="http://schemas.microsoft.com/office/drawing/2014/main" id="{7A2AAF84-F8DD-4A13-8E8C-870880258BB8}"/>
              </a:ext>
            </a:extLst>
          </p:cNvPr>
          <p:cNvCxnSpPr>
            <a:cxnSpLocks/>
          </p:cNvCxnSpPr>
          <p:nvPr/>
        </p:nvCxnSpPr>
        <p:spPr>
          <a:xfrm flipV="1">
            <a:off x="1526281" y="1240754"/>
            <a:ext cx="1533072" cy="564594"/>
          </a:xfrm>
          <a:prstGeom prst="curvedConnector3">
            <a:avLst>
              <a:gd name="adj1" fmla="val 137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35474FD5-D229-4743-B077-1DC409700A91}"/>
              </a:ext>
            </a:extLst>
          </p:cNvPr>
          <p:cNvSpPr txBox="1"/>
          <p:nvPr/>
        </p:nvSpPr>
        <p:spPr>
          <a:xfrm>
            <a:off x="537133" y="2949541"/>
            <a:ext cx="191491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libri"/>
              </a:rPr>
              <a:t>Reaction control</a:t>
            </a:r>
          </a:p>
        </p:txBody>
      </p:sp>
      <p:sp>
        <p:nvSpPr>
          <p:cNvPr id="149" name="Arrow: Left 26">
            <a:extLst>
              <a:ext uri="{FF2B5EF4-FFF2-40B4-BE49-F238E27FC236}">
                <a16:creationId xmlns:a16="http://schemas.microsoft.com/office/drawing/2014/main" id="{6216B9AA-5EEC-4340-9D2A-5D88071F7273}"/>
              </a:ext>
            </a:extLst>
          </p:cNvPr>
          <p:cNvSpPr/>
          <p:nvPr/>
        </p:nvSpPr>
        <p:spPr>
          <a:xfrm rot="16200000">
            <a:off x="133529" y="2260268"/>
            <a:ext cx="1152045" cy="221369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0" name="Arrow: Left 26">
            <a:extLst>
              <a:ext uri="{FF2B5EF4-FFF2-40B4-BE49-F238E27FC236}">
                <a16:creationId xmlns:a16="http://schemas.microsoft.com/office/drawing/2014/main" id="{1DDA4D5E-0B51-4C8B-9888-001DB0AC3E78}"/>
              </a:ext>
            </a:extLst>
          </p:cNvPr>
          <p:cNvSpPr/>
          <p:nvPr/>
        </p:nvSpPr>
        <p:spPr>
          <a:xfrm rot="16200000">
            <a:off x="1100429" y="2426770"/>
            <a:ext cx="813229" cy="227183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1" name="Arrow: Left 26">
            <a:extLst>
              <a:ext uri="{FF2B5EF4-FFF2-40B4-BE49-F238E27FC236}">
                <a16:creationId xmlns:a16="http://schemas.microsoft.com/office/drawing/2014/main" id="{19A88A1F-B410-4A8A-A18D-3E8101E9ED99}"/>
              </a:ext>
            </a:extLst>
          </p:cNvPr>
          <p:cNvSpPr/>
          <p:nvPr/>
        </p:nvSpPr>
        <p:spPr>
          <a:xfrm rot="16200000">
            <a:off x="1759091" y="2290439"/>
            <a:ext cx="1085893" cy="227183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7DA83B0E-98A0-456D-AC78-28E44D559002}"/>
              </a:ext>
            </a:extLst>
          </p:cNvPr>
          <p:cNvGrpSpPr/>
          <p:nvPr/>
        </p:nvGrpSpPr>
        <p:grpSpPr>
          <a:xfrm>
            <a:off x="4107088" y="696418"/>
            <a:ext cx="1214848" cy="514014"/>
            <a:chOff x="4559270" y="831264"/>
            <a:chExt cx="1214848" cy="514014"/>
          </a:xfrm>
        </p:grpSpPr>
        <p:sp>
          <p:nvSpPr>
            <p:cNvPr id="153" name="Rectangle: Rounded Corners 152">
              <a:extLst>
                <a:ext uri="{FF2B5EF4-FFF2-40B4-BE49-F238E27FC236}">
                  <a16:creationId xmlns:a16="http://schemas.microsoft.com/office/drawing/2014/main" id="{A40860A2-B944-4F4A-8618-6B79B18E379F}"/>
                </a:ext>
              </a:extLst>
            </p:cNvPr>
            <p:cNvSpPr/>
            <p:nvPr/>
          </p:nvSpPr>
          <p:spPr>
            <a:xfrm>
              <a:off x="4559270" y="831264"/>
              <a:ext cx="1214848" cy="51401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D85DEBA7-D1CD-48B1-8BB0-3A741BB19CDD}"/>
                </a:ext>
              </a:extLst>
            </p:cNvPr>
            <p:cNvSpPr txBox="1"/>
            <p:nvPr/>
          </p:nvSpPr>
          <p:spPr>
            <a:xfrm>
              <a:off x="4582065" y="887969"/>
              <a:ext cx="1173387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Carbon dioxide</a:t>
              </a:r>
            </a:p>
            <a:p>
              <a:pPr algn="ctr"/>
              <a:r>
                <a:rPr lang="en-GB" sz="1400" b="1" dirty="0"/>
                <a:t>(CO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)</a:t>
              </a:r>
            </a:p>
          </p:txBody>
        </p:sp>
      </p:grpSp>
      <p:sp>
        <p:nvSpPr>
          <p:cNvPr id="155" name="TextBox 154">
            <a:extLst>
              <a:ext uri="{FF2B5EF4-FFF2-40B4-BE49-F238E27FC236}">
                <a16:creationId xmlns:a16="http://schemas.microsoft.com/office/drawing/2014/main" id="{E9D0FDD4-581F-48C9-B84A-D0BC2871681E}"/>
              </a:ext>
            </a:extLst>
          </p:cNvPr>
          <p:cNvSpPr txBox="1"/>
          <p:nvPr/>
        </p:nvSpPr>
        <p:spPr>
          <a:xfrm>
            <a:off x="3293616" y="636955"/>
            <a:ext cx="75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By-</a:t>
            </a:r>
          </a:p>
          <a:p>
            <a:r>
              <a:rPr lang="en-GB" sz="1400" i="1" dirty="0"/>
              <a:t>product</a:t>
            </a:r>
          </a:p>
        </p:txBody>
      </p:sp>
      <p:cxnSp>
        <p:nvCxnSpPr>
          <p:cNvPr id="156" name="Connector: Curved 155">
            <a:extLst>
              <a:ext uri="{FF2B5EF4-FFF2-40B4-BE49-F238E27FC236}">
                <a16:creationId xmlns:a16="http://schemas.microsoft.com/office/drawing/2014/main" id="{EA0705ED-EC44-4829-BA74-F57CC367B6F5}"/>
              </a:ext>
            </a:extLst>
          </p:cNvPr>
          <p:cNvCxnSpPr>
            <a:cxnSpLocks/>
          </p:cNvCxnSpPr>
          <p:nvPr/>
        </p:nvCxnSpPr>
        <p:spPr>
          <a:xfrm flipV="1">
            <a:off x="2939987" y="888860"/>
            <a:ext cx="1122066" cy="340461"/>
          </a:xfrm>
          <a:prstGeom prst="curvedConnector3">
            <a:avLst>
              <a:gd name="adj1" fmla="val -137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72E49C6F-F56A-421D-BA59-3D0D35B643EF}"/>
              </a:ext>
            </a:extLst>
          </p:cNvPr>
          <p:cNvSpPr txBox="1"/>
          <p:nvPr/>
        </p:nvSpPr>
        <p:spPr>
          <a:xfrm>
            <a:off x="3071067" y="643546"/>
            <a:ext cx="29413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libri"/>
              </a:rPr>
              <a:t>?</a:t>
            </a:r>
          </a:p>
        </p:txBody>
      </p:sp>
      <p:cxnSp>
        <p:nvCxnSpPr>
          <p:cNvPr id="53" name="Connector: Curved 52">
            <a:extLst>
              <a:ext uri="{FF2B5EF4-FFF2-40B4-BE49-F238E27FC236}">
                <a16:creationId xmlns:a16="http://schemas.microsoft.com/office/drawing/2014/main" id="{AA6E1D6D-5148-4886-AB56-7737814B71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2533708" y="2014281"/>
            <a:ext cx="1828539" cy="1493641"/>
          </a:xfrm>
          <a:prstGeom prst="curvedConnector3">
            <a:avLst>
              <a:gd name="adj1" fmla="val 86098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154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48" grpId="0"/>
      <p:bldP spid="149" grpId="0" animBg="1"/>
      <p:bldP spid="150" grpId="0" animBg="1"/>
      <p:bldP spid="151" grpId="0" animBg="1"/>
      <p:bldP spid="155" grpId="0"/>
      <p:bldP spid="15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Oval 69">
            <a:extLst>
              <a:ext uri="{FF2B5EF4-FFF2-40B4-BE49-F238E27FC236}">
                <a16:creationId xmlns:a16="http://schemas.microsoft.com/office/drawing/2014/main" id="{A3AF75FE-A320-471D-A8F5-87E854BDC47D}"/>
              </a:ext>
            </a:extLst>
          </p:cNvPr>
          <p:cNvSpPr/>
          <p:nvPr/>
        </p:nvSpPr>
        <p:spPr>
          <a:xfrm>
            <a:off x="2908175" y="1846537"/>
            <a:ext cx="2591489" cy="2680538"/>
          </a:xfrm>
          <a:prstGeom prst="ellipse">
            <a:avLst/>
          </a:prstGeom>
          <a:solidFill>
            <a:srgbClr val="FDF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9D24FEA-F1FE-4F68-9F05-977AB7F29148}"/>
              </a:ext>
            </a:extLst>
          </p:cNvPr>
          <p:cNvSpPr txBox="1"/>
          <p:nvPr/>
        </p:nvSpPr>
        <p:spPr>
          <a:xfrm>
            <a:off x="3256704" y="1960230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CORE REACTION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4959DDC8-644F-4671-9182-10A7A6189861}"/>
              </a:ext>
            </a:extLst>
          </p:cNvPr>
          <p:cNvGrpSpPr/>
          <p:nvPr/>
        </p:nvGrpSpPr>
        <p:grpSpPr>
          <a:xfrm>
            <a:off x="3361668" y="2534035"/>
            <a:ext cx="1680836" cy="1770053"/>
            <a:chOff x="4176215" y="5044692"/>
            <a:chExt cx="1680836" cy="1770053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3F32AE33-C962-4823-A3A6-0786529DFDD1}"/>
                </a:ext>
              </a:extLst>
            </p:cNvPr>
            <p:cNvGrpSpPr/>
            <p:nvPr/>
          </p:nvGrpSpPr>
          <p:grpSpPr>
            <a:xfrm>
              <a:off x="4176215" y="5044751"/>
              <a:ext cx="796985" cy="588662"/>
              <a:chOff x="4176215" y="5044750"/>
              <a:chExt cx="796985" cy="588662"/>
            </a:xfrm>
          </p:grpSpPr>
          <p:sp>
            <p:nvSpPr>
              <p:cNvPr id="127" name="Rectangle: Rounded Corners 126">
                <a:extLst>
                  <a:ext uri="{FF2B5EF4-FFF2-40B4-BE49-F238E27FC236}">
                    <a16:creationId xmlns:a16="http://schemas.microsoft.com/office/drawing/2014/main" id="{DA436CA6-4C15-4643-BFDD-700DD36B8A1F}"/>
                  </a:ext>
                </a:extLst>
              </p:cNvPr>
              <p:cNvSpPr/>
              <p:nvPr/>
            </p:nvSpPr>
            <p:spPr>
              <a:xfrm>
                <a:off x="4176215" y="5044750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F48EAC63-24F6-40DB-BF18-E2EDFE20CB41}"/>
                  </a:ext>
                </a:extLst>
              </p:cNvPr>
              <p:cNvSpPr txBox="1"/>
              <p:nvPr/>
            </p:nvSpPr>
            <p:spPr>
              <a:xfrm>
                <a:off x="4181630" y="5143302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Hydrogen</a:t>
                </a:r>
              </a:p>
              <a:p>
                <a:pPr algn="ctr"/>
                <a:r>
                  <a:rPr lang="en-GB" sz="1400" b="1" dirty="0"/>
                  <a:t>(H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F143995F-4DC2-490C-B218-3E84A50A0269}"/>
                </a:ext>
              </a:extLst>
            </p:cNvPr>
            <p:cNvGrpSpPr/>
            <p:nvPr/>
          </p:nvGrpSpPr>
          <p:grpSpPr>
            <a:xfrm>
              <a:off x="5065481" y="5044692"/>
              <a:ext cx="791570" cy="588662"/>
              <a:chOff x="5039872" y="2667930"/>
              <a:chExt cx="791570" cy="588662"/>
            </a:xfrm>
          </p:grpSpPr>
          <p:sp>
            <p:nvSpPr>
              <p:cNvPr id="125" name="Rectangle: Rounded Corners 124">
                <a:extLst>
                  <a:ext uri="{FF2B5EF4-FFF2-40B4-BE49-F238E27FC236}">
                    <a16:creationId xmlns:a16="http://schemas.microsoft.com/office/drawing/2014/main" id="{8D9EFAF7-B7D6-4C94-B289-B8D95FFA13AC}"/>
                  </a:ext>
                </a:extLst>
              </p:cNvPr>
              <p:cNvSpPr/>
              <p:nvPr/>
            </p:nvSpPr>
            <p:spPr>
              <a:xfrm>
                <a:off x="5039872" y="2667930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DD5C90B4-CF79-47F5-BFB6-978F12D69A71}"/>
                  </a:ext>
                </a:extLst>
              </p:cNvPr>
              <p:cNvSpPr txBox="1"/>
              <p:nvPr/>
            </p:nvSpPr>
            <p:spPr>
              <a:xfrm>
                <a:off x="5055575" y="2742148"/>
                <a:ext cx="77586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Nitrogen</a:t>
                </a:r>
              </a:p>
              <a:p>
                <a:pPr algn="ctr"/>
                <a:r>
                  <a:rPr lang="en-GB" sz="1400" b="1" dirty="0"/>
                  <a:t>(N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AF6F37B0-A28E-4588-BB69-E74A89C1C79E}"/>
                </a:ext>
              </a:extLst>
            </p:cNvPr>
            <p:cNvGrpSpPr/>
            <p:nvPr/>
          </p:nvGrpSpPr>
          <p:grpSpPr>
            <a:xfrm>
              <a:off x="4592868" y="6226083"/>
              <a:ext cx="812263" cy="588662"/>
              <a:chOff x="4525691" y="3850699"/>
              <a:chExt cx="812263" cy="588662"/>
            </a:xfrm>
          </p:grpSpPr>
          <p:sp>
            <p:nvSpPr>
              <p:cNvPr id="123" name="Rectangle: Rounded Corners 122">
                <a:extLst>
                  <a:ext uri="{FF2B5EF4-FFF2-40B4-BE49-F238E27FC236}">
                    <a16:creationId xmlns:a16="http://schemas.microsoft.com/office/drawing/2014/main" id="{6081D567-5E16-436C-B258-C69207114BA2}"/>
                  </a:ext>
                </a:extLst>
              </p:cNvPr>
              <p:cNvSpPr/>
              <p:nvPr/>
            </p:nvSpPr>
            <p:spPr>
              <a:xfrm>
                <a:off x="4525691" y="3850699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34A611E0-38B6-45C4-B323-844B1971E020}"/>
                  </a:ext>
                </a:extLst>
              </p:cNvPr>
              <p:cNvSpPr txBox="1"/>
              <p:nvPr/>
            </p:nvSpPr>
            <p:spPr>
              <a:xfrm>
                <a:off x="4546384" y="3930205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Ammonia</a:t>
                </a:r>
              </a:p>
              <a:p>
                <a:pPr algn="ctr"/>
                <a:r>
                  <a:rPr lang="en-GB" sz="1400" b="1" dirty="0"/>
                  <a:t>(NH</a:t>
                </a:r>
                <a:r>
                  <a:rPr lang="en-GB" sz="1400" b="1" baseline="-25000" dirty="0"/>
                  <a:t>3</a:t>
                </a:r>
                <a:r>
                  <a:rPr lang="en-GB" sz="1400" b="1" dirty="0"/>
                  <a:t>)</a:t>
                </a:r>
              </a:p>
            </p:txBody>
          </p:sp>
        </p:grpSp>
        <p:cxnSp>
          <p:nvCxnSpPr>
            <p:cNvPr id="121" name="Connector: Curved 120">
              <a:extLst>
                <a:ext uri="{FF2B5EF4-FFF2-40B4-BE49-F238E27FC236}">
                  <a16:creationId xmlns:a16="http://schemas.microsoft.com/office/drawing/2014/main" id="{FE5B48E6-B3BB-496B-991A-00648716E75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939838" y="5709972"/>
              <a:ext cx="586223" cy="447206"/>
            </a:xfrm>
            <a:prstGeom prst="curvedConnector3">
              <a:avLst>
                <a:gd name="adj1" fmla="val 329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ctor: Curved 121">
              <a:extLst>
                <a:ext uri="{FF2B5EF4-FFF2-40B4-BE49-F238E27FC236}">
                  <a16:creationId xmlns:a16="http://schemas.microsoft.com/office/drawing/2014/main" id="{B8403DE2-7D42-4E83-A8BF-85391076AE2E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4492632" y="5705729"/>
              <a:ext cx="586223" cy="447206"/>
            </a:xfrm>
            <a:prstGeom prst="curvedConnector3">
              <a:avLst>
                <a:gd name="adj1" fmla="val 329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9" name="TextBox 228">
            <a:extLst>
              <a:ext uri="{FF2B5EF4-FFF2-40B4-BE49-F238E27FC236}">
                <a16:creationId xmlns:a16="http://schemas.microsoft.com/office/drawing/2014/main" id="{BCBC9F9B-1C3D-44FB-8995-01E81CBF131C}"/>
              </a:ext>
            </a:extLst>
          </p:cNvPr>
          <p:cNvSpPr txBox="1"/>
          <p:nvPr/>
        </p:nvSpPr>
        <p:spPr>
          <a:xfrm>
            <a:off x="3790211" y="3060027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11DA0B8-C1CA-4D84-8019-487482E28B4F}"/>
              </a:ext>
            </a:extLst>
          </p:cNvPr>
          <p:cNvSpPr/>
          <p:nvPr/>
        </p:nvSpPr>
        <p:spPr>
          <a:xfrm rot="7603501">
            <a:off x="4968849" y="852129"/>
            <a:ext cx="4330950" cy="2959511"/>
          </a:xfrm>
          <a:prstGeom prst="ellipse">
            <a:avLst/>
          </a:prstGeom>
          <a:solidFill>
            <a:srgbClr val="FDC7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91F28D4-4EF0-45A1-9365-7BC0177860C5}"/>
              </a:ext>
            </a:extLst>
          </p:cNvPr>
          <p:cNvSpPr txBox="1"/>
          <p:nvPr/>
        </p:nvSpPr>
        <p:spPr>
          <a:xfrm>
            <a:off x="6748551" y="696609"/>
            <a:ext cx="1910465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ALTERNATIVE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N DERIVATIVE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471D582-C631-4E51-83AF-1C7B681B579C}"/>
              </a:ext>
            </a:extLst>
          </p:cNvPr>
          <p:cNvGrpSpPr/>
          <p:nvPr/>
        </p:nvGrpSpPr>
        <p:grpSpPr>
          <a:xfrm>
            <a:off x="6033180" y="1379619"/>
            <a:ext cx="710610" cy="818571"/>
            <a:chOff x="5889457" y="1743046"/>
            <a:chExt cx="1110425" cy="818571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03224721-2544-487A-BDC5-ABD681451E17}"/>
                </a:ext>
              </a:extLst>
            </p:cNvPr>
            <p:cNvSpPr/>
            <p:nvPr/>
          </p:nvSpPr>
          <p:spPr>
            <a:xfrm>
              <a:off x="5889457" y="1743046"/>
              <a:ext cx="1110425" cy="818571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C395A3A-5650-47D6-A396-7BA86DBC725A}"/>
                </a:ext>
              </a:extLst>
            </p:cNvPr>
            <p:cNvSpPr txBox="1"/>
            <p:nvPr/>
          </p:nvSpPr>
          <p:spPr>
            <a:xfrm>
              <a:off x="6007177" y="1829165"/>
              <a:ext cx="874986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Carbon dioxide</a:t>
              </a:r>
            </a:p>
            <a:p>
              <a:pPr algn="ctr"/>
              <a:r>
                <a:rPr lang="en-GB" sz="1400" b="1" dirty="0"/>
                <a:t>CO</a:t>
              </a:r>
              <a:r>
                <a:rPr lang="en-GB" sz="1400" b="1" baseline="-25000" dirty="0"/>
                <a:t>2</a:t>
              </a:r>
              <a:endParaRPr lang="en-GB" sz="1400" b="1" dirty="0"/>
            </a:p>
          </p:txBody>
        </p:sp>
      </p:grpSp>
      <p:cxnSp>
        <p:nvCxnSpPr>
          <p:cNvPr id="30" name="Connector: Curved 29">
            <a:extLst>
              <a:ext uri="{FF2B5EF4-FFF2-40B4-BE49-F238E27FC236}">
                <a16:creationId xmlns:a16="http://schemas.microsoft.com/office/drawing/2014/main" id="{A1F13030-4BB4-4EAF-8B10-CF077EC758BA}"/>
              </a:ext>
            </a:extLst>
          </p:cNvPr>
          <p:cNvCxnSpPr>
            <a:cxnSpLocks/>
          </p:cNvCxnSpPr>
          <p:nvPr/>
        </p:nvCxnSpPr>
        <p:spPr>
          <a:xfrm>
            <a:off x="6731250" y="1656681"/>
            <a:ext cx="821751" cy="591018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88602A91-7B43-4071-AD77-7530A9A7C410}"/>
              </a:ext>
            </a:extLst>
          </p:cNvPr>
          <p:cNvSpPr txBox="1"/>
          <p:nvPr/>
        </p:nvSpPr>
        <p:spPr>
          <a:xfrm>
            <a:off x="6772489" y="1907707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67651B3-B247-48DB-8AF8-DD48A06A14DB}"/>
              </a:ext>
            </a:extLst>
          </p:cNvPr>
          <p:cNvGrpSpPr/>
          <p:nvPr/>
        </p:nvGrpSpPr>
        <p:grpSpPr>
          <a:xfrm>
            <a:off x="7553001" y="1904997"/>
            <a:ext cx="935992" cy="586385"/>
            <a:chOff x="4102883" y="5044750"/>
            <a:chExt cx="935992" cy="765488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C5F86767-728D-4170-85B2-F1B77E8DF54D}"/>
                </a:ext>
              </a:extLst>
            </p:cNvPr>
            <p:cNvSpPr/>
            <p:nvPr/>
          </p:nvSpPr>
          <p:spPr>
            <a:xfrm>
              <a:off x="4102884" y="5044750"/>
              <a:ext cx="935991" cy="76548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DE5D5B5-D9CA-41ED-90B7-B4D018E69926}"/>
                </a:ext>
              </a:extLst>
            </p:cNvPr>
            <p:cNvSpPr txBox="1"/>
            <p:nvPr/>
          </p:nvSpPr>
          <p:spPr>
            <a:xfrm>
              <a:off x="4102883" y="5060218"/>
              <a:ext cx="935992" cy="4657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Urea</a:t>
              </a:r>
            </a:p>
            <a:p>
              <a:pPr algn="ctr"/>
              <a:r>
                <a:rPr lang="en-GB" sz="1400" b="1" dirty="0"/>
                <a:t>NH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CONH</a:t>
              </a:r>
              <a:r>
                <a:rPr lang="en-GB" sz="1400" b="1" baseline="-25000" dirty="0"/>
                <a:t>2</a:t>
              </a:r>
              <a:endParaRPr lang="en-GB" sz="1400" b="1" dirty="0"/>
            </a:p>
          </p:txBody>
        </p:sp>
      </p:grpSp>
      <p:sp>
        <p:nvSpPr>
          <p:cNvPr id="46" name="Oval 45">
            <a:extLst>
              <a:ext uri="{FF2B5EF4-FFF2-40B4-BE49-F238E27FC236}">
                <a16:creationId xmlns:a16="http://schemas.microsoft.com/office/drawing/2014/main" id="{C80F20EA-E5E3-4EA1-AFCF-9B18D52E6021}"/>
              </a:ext>
            </a:extLst>
          </p:cNvPr>
          <p:cNvSpPr/>
          <p:nvPr/>
        </p:nvSpPr>
        <p:spPr>
          <a:xfrm rot="20929926">
            <a:off x="4979739" y="3022670"/>
            <a:ext cx="4200903" cy="2132077"/>
          </a:xfrm>
          <a:prstGeom prst="ellipse">
            <a:avLst/>
          </a:prstGeom>
          <a:solidFill>
            <a:srgbClr val="FCC0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39F9F"/>
              </a:solidFill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181D40ED-0628-42F8-A34D-7CF9FE6BBFAF}"/>
              </a:ext>
            </a:extLst>
          </p:cNvPr>
          <p:cNvGrpSpPr/>
          <p:nvPr/>
        </p:nvGrpSpPr>
        <p:grpSpPr>
          <a:xfrm>
            <a:off x="5658388" y="3726500"/>
            <a:ext cx="1007644" cy="363800"/>
            <a:chOff x="2708732" y="3350611"/>
            <a:chExt cx="1173373" cy="588662"/>
          </a:xfrm>
        </p:grpSpPr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F5063E3D-9050-48E0-9EC1-1146F1709A1B}"/>
                </a:ext>
              </a:extLst>
            </p:cNvPr>
            <p:cNvSpPr/>
            <p:nvPr/>
          </p:nvSpPr>
          <p:spPr>
            <a:xfrm>
              <a:off x="2715133" y="3350611"/>
              <a:ext cx="1166972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4616B2F-93C6-4A15-81CF-41E7DE76BD86}"/>
                </a:ext>
              </a:extLst>
            </p:cNvPr>
            <p:cNvSpPr txBox="1"/>
            <p:nvPr/>
          </p:nvSpPr>
          <p:spPr>
            <a:xfrm>
              <a:off x="2708732" y="3431090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Agriculture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496FCF5-2A5C-4A56-88D1-6B3026ADEDF6}"/>
              </a:ext>
            </a:extLst>
          </p:cNvPr>
          <p:cNvGrpSpPr/>
          <p:nvPr/>
        </p:nvGrpSpPr>
        <p:grpSpPr>
          <a:xfrm>
            <a:off x="6881518" y="3746271"/>
            <a:ext cx="890801" cy="363800"/>
            <a:chOff x="2709028" y="3289431"/>
            <a:chExt cx="1186571" cy="588662"/>
          </a:xfrm>
        </p:grpSpPr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384633F7-7011-471E-9EC9-76CD0DE0662D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6EAD25B9-A63E-4D4C-AB11-4191CAFB5F52}"/>
                </a:ext>
              </a:extLst>
            </p:cNvPr>
            <p:cNvSpPr txBox="1"/>
            <p:nvPr/>
          </p:nvSpPr>
          <p:spPr>
            <a:xfrm>
              <a:off x="2709028" y="3368316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Explosives</a:t>
              </a:r>
            </a:p>
          </p:txBody>
        </p:sp>
      </p:grpSp>
      <p:cxnSp>
        <p:nvCxnSpPr>
          <p:cNvPr id="54" name="Connector: Curved 53">
            <a:extLst>
              <a:ext uri="{FF2B5EF4-FFF2-40B4-BE49-F238E27FC236}">
                <a16:creationId xmlns:a16="http://schemas.microsoft.com/office/drawing/2014/main" id="{1A68F002-1FCF-4C38-9407-F99C97F47826}"/>
              </a:ext>
            </a:extLst>
          </p:cNvPr>
          <p:cNvCxnSpPr>
            <a:cxnSpLocks/>
            <a:endCxn id="49" idx="0"/>
          </p:cNvCxnSpPr>
          <p:nvPr/>
        </p:nvCxnSpPr>
        <p:spPr>
          <a:xfrm rot="10800000" flipV="1">
            <a:off x="6164959" y="2491382"/>
            <a:ext cx="1441998" cy="1235118"/>
          </a:xfrm>
          <a:prstGeom prst="curved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Curved 54">
            <a:extLst>
              <a:ext uri="{FF2B5EF4-FFF2-40B4-BE49-F238E27FC236}">
                <a16:creationId xmlns:a16="http://schemas.microsoft.com/office/drawing/2014/main" id="{B900B2B5-6F76-4C9D-ACD2-A3F9AB7F92A3}"/>
              </a:ext>
            </a:extLst>
          </p:cNvPr>
          <p:cNvCxnSpPr>
            <a:cxnSpLocks/>
            <a:endCxn id="52" idx="0"/>
          </p:cNvCxnSpPr>
          <p:nvPr/>
        </p:nvCxnSpPr>
        <p:spPr>
          <a:xfrm>
            <a:off x="6513298" y="2966080"/>
            <a:ext cx="820978" cy="780191"/>
          </a:xfrm>
          <a:prstGeom prst="curved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9F4D58A9-D032-438C-9F0C-E648BD065AE8}"/>
              </a:ext>
            </a:extLst>
          </p:cNvPr>
          <p:cNvSpPr txBox="1"/>
          <p:nvPr/>
        </p:nvSpPr>
        <p:spPr>
          <a:xfrm>
            <a:off x="6610315" y="2398767"/>
            <a:ext cx="5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Used in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6296A02B-2677-425C-9151-FF4275A44BDD}"/>
              </a:ext>
            </a:extLst>
          </p:cNvPr>
          <p:cNvSpPr/>
          <p:nvPr/>
        </p:nvSpPr>
        <p:spPr>
          <a:xfrm rot="4709788">
            <a:off x="6375315" y="3672162"/>
            <a:ext cx="2617767" cy="4047573"/>
          </a:xfrm>
          <a:prstGeom prst="ellipse">
            <a:avLst/>
          </a:prstGeom>
          <a:solidFill>
            <a:srgbClr val="DBCC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D0C4A12-CE8F-4AC8-9BAB-0EA9801DA0B2}"/>
              </a:ext>
            </a:extLst>
          </p:cNvPr>
          <p:cNvSpPr txBox="1"/>
          <p:nvPr/>
        </p:nvSpPr>
        <p:spPr>
          <a:xfrm>
            <a:off x="6092389" y="6112496"/>
            <a:ext cx="170893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UNINTENDED CONSEQUENCES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cxnSp>
        <p:nvCxnSpPr>
          <p:cNvPr id="32" name="Connector: Curved 31">
            <a:extLst>
              <a:ext uri="{FF2B5EF4-FFF2-40B4-BE49-F238E27FC236}">
                <a16:creationId xmlns:a16="http://schemas.microsoft.com/office/drawing/2014/main" id="{9673104A-69B5-41DC-B964-00FDE14E479A}"/>
              </a:ext>
            </a:extLst>
          </p:cNvPr>
          <p:cNvCxnSpPr>
            <a:cxnSpLocks/>
          </p:cNvCxnSpPr>
          <p:nvPr/>
        </p:nvCxnSpPr>
        <p:spPr>
          <a:xfrm flipV="1">
            <a:off x="4569893" y="2234869"/>
            <a:ext cx="2865177" cy="1664040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913302A1-67C1-46C3-A72D-C23838E80FB8}"/>
              </a:ext>
            </a:extLst>
          </p:cNvPr>
          <p:cNvSpPr txBox="1"/>
          <p:nvPr/>
        </p:nvSpPr>
        <p:spPr>
          <a:xfrm>
            <a:off x="4876962" y="4268825"/>
            <a:ext cx="163633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INTENDED USES SUBSYSTEM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6128AB89-70CE-44CA-BDF2-BB8609B6FA32}"/>
              </a:ext>
            </a:extLst>
          </p:cNvPr>
          <p:cNvGrpSpPr/>
          <p:nvPr/>
        </p:nvGrpSpPr>
        <p:grpSpPr>
          <a:xfrm>
            <a:off x="8043592" y="3742904"/>
            <a:ext cx="890801" cy="363800"/>
            <a:chOff x="2709028" y="3289431"/>
            <a:chExt cx="1186571" cy="588662"/>
          </a:xfrm>
        </p:grpSpPr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F500562E-7B9A-40F7-9C1A-5AB604B39A2C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FFADF528-30F8-4F14-95C5-8619C7896DF0}"/>
                </a:ext>
              </a:extLst>
            </p:cNvPr>
            <p:cNvSpPr txBox="1"/>
            <p:nvPr/>
          </p:nvSpPr>
          <p:spPr>
            <a:xfrm>
              <a:off x="2709028" y="3368316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Resins</a:t>
              </a:r>
            </a:p>
          </p:txBody>
        </p:sp>
      </p:grpSp>
      <p:cxnSp>
        <p:nvCxnSpPr>
          <p:cNvPr id="72" name="Connector: Curved 71">
            <a:extLst>
              <a:ext uri="{FF2B5EF4-FFF2-40B4-BE49-F238E27FC236}">
                <a16:creationId xmlns:a16="http://schemas.microsoft.com/office/drawing/2014/main" id="{ED249D6A-CB40-4E56-ADAD-8DD69A252CDA}"/>
              </a:ext>
            </a:extLst>
          </p:cNvPr>
          <p:cNvCxnSpPr>
            <a:cxnSpLocks/>
          </p:cNvCxnSpPr>
          <p:nvPr/>
        </p:nvCxnSpPr>
        <p:spPr>
          <a:xfrm>
            <a:off x="6556443" y="2966078"/>
            <a:ext cx="1926515" cy="763078"/>
          </a:xfrm>
          <a:prstGeom prst="curvedConnector3">
            <a:avLst>
              <a:gd name="adj1" fmla="val 9973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44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31" grpId="0"/>
      <p:bldP spid="46" grpId="0" animBg="1"/>
      <p:bldP spid="56" grpId="0"/>
      <p:bldP spid="62" grpId="0" animBg="1"/>
      <p:bldP spid="63" grpId="0"/>
      <p:bldP spid="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Oval 69">
            <a:extLst>
              <a:ext uri="{FF2B5EF4-FFF2-40B4-BE49-F238E27FC236}">
                <a16:creationId xmlns:a16="http://schemas.microsoft.com/office/drawing/2014/main" id="{A3AF75FE-A320-471D-A8F5-87E854BDC47D}"/>
              </a:ext>
            </a:extLst>
          </p:cNvPr>
          <p:cNvSpPr/>
          <p:nvPr/>
        </p:nvSpPr>
        <p:spPr>
          <a:xfrm>
            <a:off x="2908175" y="1846537"/>
            <a:ext cx="2591489" cy="2680538"/>
          </a:xfrm>
          <a:prstGeom prst="ellipse">
            <a:avLst/>
          </a:prstGeom>
          <a:solidFill>
            <a:srgbClr val="FDF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9D24FEA-F1FE-4F68-9F05-977AB7F29148}"/>
              </a:ext>
            </a:extLst>
          </p:cNvPr>
          <p:cNvSpPr txBox="1"/>
          <p:nvPr/>
        </p:nvSpPr>
        <p:spPr>
          <a:xfrm>
            <a:off x="3256704" y="1960230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CORE REACTION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4959DDC8-644F-4671-9182-10A7A6189861}"/>
              </a:ext>
            </a:extLst>
          </p:cNvPr>
          <p:cNvGrpSpPr/>
          <p:nvPr/>
        </p:nvGrpSpPr>
        <p:grpSpPr>
          <a:xfrm>
            <a:off x="3361668" y="2534035"/>
            <a:ext cx="1680836" cy="1770053"/>
            <a:chOff x="4176215" y="5044692"/>
            <a:chExt cx="1680836" cy="1770053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3F32AE33-C962-4823-A3A6-0786529DFDD1}"/>
                </a:ext>
              </a:extLst>
            </p:cNvPr>
            <p:cNvGrpSpPr/>
            <p:nvPr/>
          </p:nvGrpSpPr>
          <p:grpSpPr>
            <a:xfrm>
              <a:off x="4176215" y="5044751"/>
              <a:ext cx="796985" cy="588662"/>
              <a:chOff x="4176215" y="5044750"/>
              <a:chExt cx="796985" cy="588662"/>
            </a:xfrm>
          </p:grpSpPr>
          <p:sp>
            <p:nvSpPr>
              <p:cNvPr id="127" name="Rectangle: Rounded Corners 126">
                <a:extLst>
                  <a:ext uri="{FF2B5EF4-FFF2-40B4-BE49-F238E27FC236}">
                    <a16:creationId xmlns:a16="http://schemas.microsoft.com/office/drawing/2014/main" id="{DA436CA6-4C15-4643-BFDD-700DD36B8A1F}"/>
                  </a:ext>
                </a:extLst>
              </p:cNvPr>
              <p:cNvSpPr/>
              <p:nvPr/>
            </p:nvSpPr>
            <p:spPr>
              <a:xfrm>
                <a:off x="4176215" y="5044750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F48EAC63-24F6-40DB-BF18-E2EDFE20CB41}"/>
                  </a:ext>
                </a:extLst>
              </p:cNvPr>
              <p:cNvSpPr txBox="1"/>
              <p:nvPr/>
            </p:nvSpPr>
            <p:spPr>
              <a:xfrm>
                <a:off x="4181630" y="5143302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Hydrogen</a:t>
                </a:r>
              </a:p>
              <a:p>
                <a:pPr algn="ctr"/>
                <a:r>
                  <a:rPr lang="en-GB" sz="1400" b="1" dirty="0"/>
                  <a:t>(H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F143995F-4DC2-490C-B218-3E84A50A0269}"/>
                </a:ext>
              </a:extLst>
            </p:cNvPr>
            <p:cNvGrpSpPr/>
            <p:nvPr/>
          </p:nvGrpSpPr>
          <p:grpSpPr>
            <a:xfrm>
              <a:off x="5065481" y="5044692"/>
              <a:ext cx="791570" cy="588662"/>
              <a:chOff x="5039872" y="2667930"/>
              <a:chExt cx="791570" cy="588662"/>
            </a:xfrm>
          </p:grpSpPr>
          <p:sp>
            <p:nvSpPr>
              <p:cNvPr id="125" name="Rectangle: Rounded Corners 124">
                <a:extLst>
                  <a:ext uri="{FF2B5EF4-FFF2-40B4-BE49-F238E27FC236}">
                    <a16:creationId xmlns:a16="http://schemas.microsoft.com/office/drawing/2014/main" id="{8D9EFAF7-B7D6-4C94-B289-B8D95FFA13AC}"/>
                  </a:ext>
                </a:extLst>
              </p:cNvPr>
              <p:cNvSpPr/>
              <p:nvPr/>
            </p:nvSpPr>
            <p:spPr>
              <a:xfrm>
                <a:off x="5039872" y="2667930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DD5C90B4-CF79-47F5-BFB6-978F12D69A71}"/>
                  </a:ext>
                </a:extLst>
              </p:cNvPr>
              <p:cNvSpPr txBox="1"/>
              <p:nvPr/>
            </p:nvSpPr>
            <p:spPr>
              <a:xfrm>
                <a:off x="5055575" y="2742148"/>
                <a:ext cx="77586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Nitrogen</a:t>
                </a:r>
              </a:p>
              <a:p>
                <a:pPr algn="ctr"/>
                <a:r>
                  <a:rPr lang="en-GB" sz="1400" b="1" dirty="0"/>
                  <a:t>(N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AF6F37B0-A28E-4588-BB69-E74A89C1C79E}"/>
                </a:ext>
              </a:extLst>
            </p:cNvPr>
            <p:cNvGrpSpPr/>
            <p:nvPr/>
          </p:nvGrpSpPr>
          <p:grpSpPr>
            <a:xfrm>
              <a:off x="4592868" y="6226083"/>
              <a:ext cx="812263" cy="588662"/>
              <a:chOff x="4525691" y="3850699"/>
              <a:chExt cx="812263" cy="588662"/>
            </a:xfrm>
          </p:grpSpPr>
          <p:sp>
            <p:nvSpPr>
              <p:cNvPr id="123" name="Rectangle: Rounded Corners 122">
                <a:extLst>
                  <a:ext uri="{FF2B5EF4-FFF2-40B4-BE49-F238E27FC236}">
                    <a16:creationId xmlns:a16="http://schemas.microsoft.com/office/drawing/2014/main" id="{6081D567-5E16-436C-B258-C69207114BA2}"/>
                  </a:ext>
                </a:extLst>
              </p:cNvPr>
              <p:cNvSpPr/>
              <p:nvPr/>
            </p:nvSpPr>
            <p:spPr>
              <a:xfrm>
                <a:off x="4525691" y="3850699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34A611E0-38B6-45C4-B323-844B1971E020}"/>
                  </a:ext>
                </a:extLst>
              </p:cNvPr>
              <p:cNvSpPr txBox="1"/>
              <p:nvPr/>
            </p:nvSpPr>
            <p:spPr>
              <a:xfrm>
                <a:off x="4546384" y="3930205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Ammonia</a:t>
                </a:r>
              </a:p>
              <a:p>
                <a:pPr algn="ctr"/>
                <a:r>
                  <a:rPr lang="en-GB" sz="1400" b="1" dirty="0"/>
                  <a:t>(NH</a:t>
                </a:r>
                <a:r>
                  <a:rPr lang="en-GB" sz="1400" b="1" baseline="-25000" dirty="0"/>
                  <a:t>3</a:t>
                </a:r>
                <a:r>
                  <a:rPr lang="en-GB" sz="1400" b="1" dirty="0"/>
                  <a:t>)</a:t>
                </a:r>
              </a:p>
            </p:txBody>
          </p:sp>
        </p:grpSp>
        <p:cxnSp>
          <p:nvCxnSpPr>
            <p:cNvPr id="121" name="Connector: Curved 120">
              <a:extLst>
                <a:ext uri="{FF2B5EF4-FFF2-40B4-BE49-F238E27FC236}">
                  <a16:creationId xmlns:a16="http://schemas.microsoft.com/office/drawing/2014/main" id="{FE5B48E6-B3BB-496B-991A-00648716E75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939838" y="5709972"/>
              <a:ext cx="586223" cy="447206"/>
            </a:xfrm>
            <a:prstGeom prst="curvedConnector3">
              <a:avLst>
                <a:gd name="adj1" fmla="val 329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ctor: Curved 121">
              <a:extLst>
                <a:ext uri="{FF2B5EF4-FFF2-40B4-BE49-F238E27FC236}">
                  <a16:creationId xmlns:a16="http://schemas.microsoft.com/office/drawing/2014/main" id="{B8403DE2-7D42-4E83-A8BF-85391076AE2E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4492632" y="5705729"/>
              <a:ext cx="586223" cy="447206"/>
            </a:xfrm>
            <a:prstGeom prst="curvedConnector3">
              <a:avLst>
                <a:gd name="adj1" fmla="val 329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9" name="TextBox 228">
            <a:extLst>
              <a:ext uri="{FF2B5EF4-FFF2-40B4-BE49-F238E27FC236}">
                <a16:creationId xmlns:a16="http://schemas.microsoft.com/office/drawing/2014/main" id="{BCBC9F9B-1C3D-44FB-8995-01E81CBF131C}"/>
              </a:ext>
            </a:extLst>
          </p:cNvPr>
          <p:cNvSpPr txBox="1"/>
          <p:nvPr/>
        </p:nvSpPr>
        <p:spPr>
          <a:xfrm>
            <a:off x="3790211" y="3060027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sp>
        <p:nvSpPr>
          <p:cNvPr id="234" name="Arrow: Left 26">
            <a:extLst>
              <a:ext uri="{FF2B5EF4-FFF2-40B4-BE49-F238E27FC236}">
                <a16:creationId xmlns:a16="http://schemas.microsoft.com/office/drawing/2014/main" id="{B70E10E7-A484-4509-851E-DC733F7FB25B}"/>
              </a:ext>
            </a:extLst>
          </p:cNvPr>
          <p:cNvSpPr/>
          <p:nvPr/>
        </p:nvSpPr>
        <p:spPr>
          <a:xfrm rot="19955436">
            <a:off x="1868893" y="3839713"/>
            <a:ext cx="1085893" cy="227183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5E39B1D-C06E-461F-9A56-A17491C0A72F}"/>
              </a:ext>
            </a:extLst>
          </p:cNvPr>
          <p:cNvSpPr txBox="1"/>
          <p:nvPr/>
        </p:nvSpPr>
        <p:spPr>
          <a:xfrm>
            <a:off x="35945" y="4255689"/>
            <a:ext cx="176072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REACTION CONDITIONS 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5E7B56D-15C2-4F88-BCE0-5BDAC42DF73A}"/>
              </a:ext>
            </a:extLst>
          </p:cNvPr>
          <p:cNvSpPr txBox="1"/>
          <p:nvPr/>
        </p:nvSpPr>
        <p:spPr>
          <a:xfrm rot="19975239">
            <a:off x="2146005" y="3862750"/>
            <a:ext cx="98016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alibri"/>
              </a:rPr>
              <a:t>Reaction</a:t>
            </a:r>
          </a:p>
          <a:p>
            <a:r>
              <a:rPr lang="en-GB" sz="1600" dirty="0">
                <a:solidFill>
                  <a:srgbClr val="FF0000"/>
                </a:solidFill>
                <a:latin typeface="Calibri"/>
              </a:rPr>
              <a:t>Control</a:t>
            </a:r>
          </a:p>
        </p:txBody>
      </p:sp>
      <p:sp>
        <p:nvSpPr>
          <p:cNvPr id="22" name="Speech Bubble: Rectangle with Corners Rounded 21">
            <a:extLst>
              <a:ext uri="{FF2B5EF4-FFF2-40B4-BE49-F238E27FC236}">
                <a16:creationId xmlns:a16="http://schemas.microsoft.com/office/drawing/2014/main" id="{1C281509-C6B6-4DD5-9876-AB206342C5DA}"/>
              </a:ext>
            </a:extLst>
          </p:cNvPr>
          <p:cNvSpPr/>
          <p:nvPr/>
        </p:nvSpPr>
        <p:spPr>
          <a:xfrm>
            <a:off x="5663280" y="1346941"/>
            <a:ext cx="3396992" cy="3957790"/>
          </a:xfrm>
          <a:prstGeom prst="wedgeRoundRectCallout">
            <a:avLst>
              <a:gd name="adj1" fmla="val -82736"/>
              <a:gd name="adj2" fmla="val 309"/>
              <a:gd name="adj3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B18D99F-C5F0-40AE-A656-E16859F0408B}"/>
              </a:ext>
            </a:extLst>
          </p:cNvPr>
          <p:cNvGrpSpPr/>
          <p:nvPr/>
        </p:nvGrpSpPr>
        <p:grpSpPr>
          <a:xfrm>
            <a:off x="6064514" y="1503955"/>
            <a:ext cx="2743200" cy="584775"/>
            <a:chOff x="2146522" y="6633073"/>
            <a:chExt cx="2743200" cy="58477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7701144-62D1-4FD5-9A43-433C8D7C8CA1}"/>
                </a:ext>
              </a:extLst>
            </p:cNvPr>
            <p:cNvSpPr txBox="1"/>
            <p:nvPr/>
          </p:nvSpPr>
          <p:spPr>
            <a:xfrm>
              <a:off x="2146522" y="6633073"/>
              <a:ext cx="274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/>
                <a:t>N</a:t>
              </a:r>
              <a:r>
                <a:rPr lang="en-CA" sz="1600" baseline="-25000" dirty="0"/>
                <a:t>2(g) </a:t>
              </a:r>
              <a:r>
                <a:rPr lang="en-CA" sz="1600" dirty="0"/>
                <a:t>+ 3H</a:t>
              </a:r>
              <a:r>
                <a:rPr lang="en-CA" sz="1600" baseline="-25000" dirty="0"/>
                <a:t>2(g)</a:t>
              </a:r>
              <a:r>
                <a:rPr lang="en-CA" sz="1600" dirty="0"/>
                <a:t>             2NH</a:t>
              </a:r>
              <a:r>
                <a:rPr lang="en-CA" sz="1600" baseline="-25000" dirty="0"/>
                <a:t>3(g)</a:t>
              </a:r>
              <a:r>
                <a:rPr lang="en-CA" sz="1600" dirty="0"/>
                <a:t>	</a:t>
              </a:r>
            </a:p>
            <a:p>
              <a:r>
                <a:rPr lang="en-CA" sz="1600" dirty="0" err="1"/>
                <a:t>Δ</a:t>
              </a:r>
              <a:r>
                <a:rPr lang="en-CA" sz="1600" i="1" dirty="0" err="1"/>
                <a:t>H</a:t>
              </a:r>
              <a:r>
                <a:rPr lang="en-CA" sz="1600" baseline="30000" dirty="0" err="1"/>
                <a:t>o</a:t>
              </a:r>
              <a:r>
                <a:rPr lang="en-CA" sz="1600" dirty="0"/>
                <a:t> = -92; </a:t>
              </a:r>
              <a:r>
                <a:rPr lang="en-CA" sz="1600" dirty="0" err="1"/>
                <a:t>Δ</a:t>
              </a:r>
              <a:r>
                <a:rPr lang="en-CA" sz="1600" i="1" dirty="0" err="1"/>
                <a:t>G</a:t>
              </a:r>
              <a:r>
                <a:rPr lang="en-CA" sz="1600" baseline="30000" dirty="0" err="1"/>
                <a:t>o</a:t>
              </a:r>
              <a:r>
                <a:rPr lang="en-CA" sz="1600" dirty="0"/>
                <a:t> = -33 (kJ mol</a:t>
              </a:r>
              <a:r>
                <a:rPr lang="en-CA" sz="1600" baseline="30000" dirty="0"/>
                <a:t>-1</a:t>
              </a:r>
              <a:r>
                <a:rPr lang="en-CA" sz="1600" dirty="0"/>
                <a:t>) </a:t>
              </a:r>
              <a:endParaRPr lang="en-GB" sz="1600" dirty="0"/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5DAE78FC-6DFF-4EF0-8E83-020E19356EF1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1279" y="6745403"/>
              <a:ext cx="389255" cy="15176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812916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" grpId="0" animBg="1"/>
      <p:bldP spid="45" grpId="0"/>
      <p:bldP spid="47" grpId="0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>
            <a:extLst>
              <a:ext uri="{FF2B5EF4-FFF2-40B4-BE49-F238E27FC236}">
                <a16:creationId xmlns:a16="http://schemas.microsoft.com/office/drawing/2014/main" id="{0CC23E8D-189D-4574-9CF5-CCA969460633}"/>
              </a:ext>
            </a:extLst>
          </p:cNvPr>
          <p:cNvSpPr/>
          <p:nvPr/>
        </p:nvSpPr>
        <p:spPr>
          <a:xfrm rot="1535783">
            <a:off x="-215785" y="2544746"/>
            <a:ext cx="3505967" cy="2817802"/>
          </a:xfrm>
          <a:prstGeom prst="ellipse">
            <a:avLst/>
          </a:prstGeom>
          <a:solidFill>
            <a:srgbClr val="B0DD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BC3B220-A010-40E2-8C20-1641D457620E}"/>
              </a:ext>
            </a:extLst>
          </p:cNvPr>
          <p:cNvSpPr txBox="1"/>
          <p:nvPr/>
        </p:nvSpPr>
        <p:spPr>
          <a:xfrm>
            <a:off x="35945" y="4255689"/>
            <a:ext cx="176072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REACTION CONDITIONS 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A3AF75FE-A320-471D-A8F5-87E854BDC47D}"/>
              </a:ext>
            </a:extLst>
          </p:cNvPr>
          <p:cNvSpPr/>
          <p:nvPr/>
        </p:nvSpPr>
        <p:spPr>
          <a:xfrm>
            <a:off x="2908175" y="1846537"/>
            <a:ext cx="2591489" cy="2680538"/>
          </a:xfrm>
          <a:prstGeom prst="ellipse">
            <a:avLst/>
          </a:prstGeom>
          <a:solidFill>
            <a:srgbClr val="FDF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9D24FEA-F1FE-4F68-9F05-977AB7F29148}"/>
              </a:ext>
            </a:extLst>
          </p:cNvPr>
          <p:cNvSpPr txBox="1"/>
          <p:nvPr/>
        </p:nvSpPr>
        <p:spPr>
          <a:xfrm>
            <a:off x="3256704" y="1960230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CORE REACTION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DA74262-C1E1-4155-B1AB-412AE8446503}"/>
              </a:ext>
            </a:extLst>
          </p:cNvPr>
          <p:cNvSpPr txBox="1"/>
          <p:nvPr/>
        </p:nvSpPr>
        <p:spPr>
          <a:xfrm>
            <a:off x="1254279" y="385458"/>
            <a:ext cx="1610227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ENERGY INPUT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4959DDC8-644F-4671-9182-10A7A6189861}"/>
              </a:ext>
            </a:extLst>
          </p:cNvPr>
          <p:cNvGrpSpPr/>
          <p:nvPr/>
        </p:nvGrpSpPr>
        <p:grpSpPr>
          <a:xfrm>
            <a:off x="3361668" y="2534035"/>
            <a:ext cx="1680836" cy="1770053"/>
            <a:chOff x="4176215" y="5044692"/>
            <a:chExt cx="1680836" cy="1770053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3F32AE33-C962-4823-A3A6-0786529DFDD1}"/>
                </a:ext>
              </a:extLst>
            </p:cNvPr>
            <p:cNvGrpSpPr/>
            <p:nvPr/>
          </p:nvGrpSpPr>
          <p:grpSpPr>
            <a:xfrm>
              <a:off x="4176215" y="5044751"/>
              <a:ext cx="796985" cy="588662"/>
              <a:chOff x="4176215" y="5044750"/>
              <a:chExt cx="796985" cy="588662"/>
            </a:xfrm>
          </p:grpSpPr>
          <p:sp>
            <p:nvSpPr>
              <p:cNvPr id="127" name="Rectangle: Rounded Corners 126">
                <a:extLst>
                  <a:ext uri="{FF2B5EF4-FFF2-40B4-BE49-F238E27FC236}">
                    <a16:creationId xmlns:a16="http://schemas.microsoft.com/office/drawing/2014/main" id="{DA436CA6-4C15-4643-BFDD-700DD36B8A1F}"/>
                  </a:ext>
                </a:extLst>
              </p:cNvPr>
              <p:cNvSpPr/>
              <p:nvPr/>
            </p:nvSpPr>
            <p:spPr>
              <a:xfrm>
                <a:off x="4176215" y="5044750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F48EAC63-24F6-40DB-BF18-E2EDFE20CB41}"/>
                  </a:ext>
                </a:extLst>
              </p:cNvPr>
              <p:cNvSpPr txBox="1"/>
              <p:nvPr/>
            </p:nvSpPr>
            <p:spPr>
              <a:xfrm>
                <a:off x="4181630" y="5143302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Hydrogen</a:t>
                </a:r>
              </a:p>
              <a:p>
                <a:pPr algn="ctr"/>
                <a:r>
                  <a:rPr lang="en-GB" sz="1400" b="1" dirty="0"/>
                  <a:t>(H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F143995F-4DC2-490C-B218-3E84A50A0269}"/>
                </a:ext>
              </a:extLst>
            </p:cNvPr>
            <p:cNvGrpSpPr/>
            <p:nvPr/>
          </p:nvGrpSpPr>
          <p:grpSpPr>
            <a:xfrm>
              <a:off x="5065481" y="5044692"/>
              <a:ext cx="791570" cy="588662"/>
              <a:chOff x="5039872" y="2667930"/>
              <a:chExt cx="791570" cy="588662"/>
            </a:xfrm>
          </p:grpSpPr>
          <p:sp>
            <p:nvSpPr>
              <p:cNvPr id="125" name="Rectangle: Rounded Corners 124">
                <a:extLst>
                  <a:ext uri="{FF2B5EF4-FFF2-40B4-BE49-F238E27FC236}">
                    <a16:creationId xmlns:a16="http://schemas.microsoft.com/office/drawing/2014/main" id="{8D9EFAF7-B7D6-4C94-B289-B8D95FFA13AC}"/>
                  </a:ext>
                </a:extLst>
              </p:cNvPr>
              <p:cNvSpPr/>
              <p:nvPr/>
            </p:nvSpPr>
            <p:spPr>
              <a:xfrm>
                <a:off x="5039872" y="2667930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DD5C90B4-CF79-47F5-BFB6-978F12D69A71}"/>
                  </a:ext>
                </a:extLst>
              </p:cNvPr>
              <p:cNvSpPr txBox="1"/>
              <p:nvPr/>
            </p:nvSpPr>
            <p:spPr>
              <a:xfrm>
                <a:off x="5055575" y="2742148"/>
                <a:ext cx="77586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Nitrogen</a:t>
                </a:r>
              </a:p>
              <a:p>
                <a:pPr algn="ctr"/>
                <a:r>
                  <a:rPr lang="en-GB" sz="1400" b="1" dirty="0"/>
                  <a:t>(N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AF6F37B0-A28E-4588-BB69-E74A89C1C79E}"/>
                </a:ext>
              </a:extLst>
            </p:cNvPr>
            <p:cNvGrpSpPr/>
            <p:nvPr/>
          </p:nvGrpSpPr>
          <p:grpSpPr>
            <a:xfrm>
              <a:off x="4592868" y="6226083"/>
              <a:ext cx="812263" cy="588662"/>
              <a:chOff x="4525691" y="3850699"/>
              <a:chExt cx="812263" cy="588662"/>
            </a:xfrm>
          </p:grpSpPr>
          <p:sp>
            <p:nvSpPr>
              <p:cNvPr id="123" name="Rectangle: Rounded Corners 122">
                <a:extLst>
                  <a:ext uri="{FF2B5EF4-FFF2-40B4-BE49-F238E27FC236}">
                    <a16:creationId xmlns:a16="http://schemas.microsoft.com/office/drawing/2014/main" id="{6081D567-5E16-436C-B258-C69207114BA2}"/>
                  </a:ext>
                </a:extLst>
              </p:cNvPr>
              <p:cNvSpPr/>
              <p:nvPr/>
            </p:nvSpPr>
            <p:spPr>
              <a:xfrm>
                <a:off x="4525691" y="3850699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34A611E0-38B6-45C4-B323-844B1971E020}"/>
                  </a:ext>
                </a:extLst>
              </p:cNvPr>
              <p:cNvSpPr txBox="1"/>
              <p:nvPr/>
            </p:nvSpPr>
            <p:spPr>
              <a:xfrm>
                <a:off x="4546384" y="3930205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Ammonia</a:t>
                </a:r>
              </a:p>
              <a:p>
                <a:pPr algn="ctr"/>
                <a:r>
                  <a:rPr lang="en-GB" sz="1400" b="1" dirty="0"/>
                  <a:t>(NH</a:t>
                </a:r>
                <a:r>
                  <a:rPr lang="en-GB" sz="1400" b="1" baseline="-25000" dirty="0"/>
                  <a:t>3</a:t>
                </a:r>
                <a:r>
                  <a:rPr lang="en-GB" sz="1400" b="1" dirty="0"/>
                  <a:t>)</a:t>
                </a:r>
              </a:p>
            </p:txBody>
          </p:sp>
        </p:grpSp>
        <p:cxnSp>
          <p:nvCxnSpPr>
            <p:cNvPr id="121" name="Connector: Curved 120">
              <a:extLst>
                <a:ext uri="{FF2B5EF4-FFF2-40B4-BE49-F238E27FC236}">
                  <a16:creationId xmlns:a16="http://schemas.microsoft.com/office/drawing/2014/main" id="{FE5B48E6-B3BB-496B-991A-00648716E75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939838" y="5709972"/>
              <a:ext cx="586223" cy="447206"/>
            </a:xfrm>
            <a:prstGeom prst="curvedConnector3">
              <a:avLst>
                <a:gd name="adj1" fmla="val 329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ctor: Curved 121">
              <a:extLst>
                <a:ext uri="{FF2B5EF4-FFF2-40B4-BE49-F238E27FC236}">
                  <a16:creationId xmlns:a16="http://schemas.microsoft.com/office/drawing/2014/main" id="{B8403DE2-7D42-4E83-A8BF-85391076AE2E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4492632" y="5705729"/>
              <a:ext cx="586223" cy="447206"/>
            </a:xfrm>
            <a:prstGeom prst="curvedConnector3">
              <a:avLst>
                <a:gd name="adj1" fmla="val 329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9" name="TextBox 228">
            <a:extLst>
              <a:ext uri="{FF2B5EF4-FFF2-40B4-BE49-F238E27FC236}">
                <a16:creationId xmlns:a16="http://schemas.microsoft.com/office/drawing/2014/main" id="{BCBC9F9B-1C3D-44FB-8995-01E81CBF131C}"/>
              </a:ext>
            </a:extLst>
          </p:cNvPr>
          <p:cNvSpPr txBox="1"/>
          <p:nvPr/>
        </p:nvSpPr>
        <p:spPr>
          <a:xfrm>
            <a:off x="3790211" y="3060027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7BCADB3-BA6A-4955-8ACD-9C0F4C6221F6}"/>
              </a:ext>
            </a:extLst>
          </p:cNvPr>
          <p:cNvGrpSpPr/>
          <p:nvPr/>
        </p:nvGrpSpPr>
        <p:grpSpPr>
          <a:xfrm>
            <a:off x="278438" y="2868056"/>
            <a:ext cx="3493881" cy="1089572"/>
            <a:chOff x="278438" y="2868056"/>
            <a:chExt cx="3493881" cy="1089572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39345F02-A3AF-4F1C-9D71-9AB0B4E0BBA7}"/>
                </a:ext>
              </a:extLst>
            </p:cNvPr>
            <p:cNvGrpSpPr/>
            <p:nvPr/>
          </p:nvGrpSpPr>
          <p:grpSpPr>
            <a:xfrm>
              <a:off x="1650094" y="2868056"/>
              <a:ext cx="803924" cy="523500"/>
              <a:chOff x="2709029" y="3310644"/>
              <a:chExt cx="803924" cy="588662"/>
            </a:xfrm>
          </p:grpSpPr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B6BDFFF5-1D21-4638-BFA8-A630DD036AB4}"/>
                  </a:ext>
                </a:extLst>
              </p:cNvPr>
              <p:cNvSpPr/>
              <p:nvPr/>
            </p:nvSpPr>
            <p:spPr>
              <a:xfrm>
                <a:off x="2721383" y="3310644"/>
                <a:ext cx="791570" cy="588662"/>
              </a:xfrm>
              <a:prstGeom prst="roundRect">
                <a:avLst/>
              </a:prstGeom>
              <a:solidFill>
                <a:srgbClr val="EFF395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7B32869-6FC8-48FA-B7F6-BD3B400258E9}"/>
                  </a:ext>
                </a:extLst>
              </p:cNvPr>
              <p:cNvSpPr txBox="1"/>
              <p:nvPr/>
            </p:nvSpPr>
            <p:spPr>
              <a:xfrm>
                <a:off x="2709029" y="3368318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Fe-based</a:t>
                </a:r>
              </a:p>
              <a:p>
                <a:pPr algn="ctr"/>
                <a:r>
                  <a:rPr lang="en-GB" sz="1400" b="1" dirty="0"/>
                  <a:t>catalyst</a:t>
                </a:r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B35D7526-F1F3-4934-80E0-95BBAA6BBEB2}"/>
                </a:ext>
              </a:extLst>
            </p:cNvPr>
            <p:cNvGrpSpPr/>
            <p:nvPr/>
          </p:nvGrpSpPr>
          <p:grpSpPr>
            <a:xfrm>
              <a:off x="278438" y="2913962"/>
              <a:ext cx="1154733" cy="331933"/>
              <a:chOff x="2728629" y="3289431"/>
              <a:chExt cx="798426" cy="588662"/>
            </a:xfrm>
          </p:grpSpPr>
          <p:sp>
            <p:nvSpPr>
              <p:cNvPr id="29" name="Rectangle: Rounded Corners 28">
                <a:extLst>
                  <a:ext uri="{FF2B5EF4-FFF2-40B4-BE49-F238E27FC236}">
                    <a16:creationId xmlns:a16="http://schemas.microsoft.com/office/drawing/2014/main" id="{55AA3143-CE94-4344-B86B-0A8FD459B8AD}"/>
                  </a:ext>
                </a:extLst>
              </p:cNvPr>
              <p:cNvSpPr/>
              <p:nvPr/>
            </p:nvSpPr>
            <p:spPr>
              <a:xfrm>
                <a:off x="2728629" y="3289431"/>
                <a:ext cx="791570" cy="588662"/>
              </a:xfrm>
              <a:prstGeom prst="roundRect">
                <a:avLst/>
              </a:prstGeom>
              <a:solidFill>
                <a:srgbClr val="EFF395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73F7935-8976-432B-AD9D-9D66E02D473A}"/>
                  </a:ext>
                </a:extLst>
              </p:cNvPr>
              <p:cNvSpPr txBox="1"/>
              <p:nvPr/>
            </p:nvSpPr>
            <p:spPr>
              <a:xfrm>
                <a:off x="2735485" y="3334882"/>
                <a:ext cx="791570" cy="4308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High pressure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284BDDA4-A704-423A-81F2-31310EFFFA80}"/>
                </a:ext>
              </a:extLst>
            </p:cNvPr>
            <p:cNvGrpSpPr/>
            <p:nvPr/>
          </p:nvGrpSpPr>
          <p:grpSpPr>
            <a:xfrm>
              <a:off x="435389" y="3399763"/>
              <a:ext cx="1018844" cy="557865"/>
              <a:chOff x="1047758" y="4322305"/>
              <a:chExt cx="1018844" cy="531448"/>
            </a:xfrm>
          </p:grpSpPr>
          <p:sp>
            <p:nvSpPr>
              <p:cNvPr id="32" name="Rectangle: Rounded Corners 31">
                <a:extLst>
                  <a:ext uri="{FF2B5EF4-FFF2-40B4-BE49-F238E27FC236}">
                    <a16:creationId xmlns:a16="http://schemas.microsoft.com/office/drawing/2014/main" id="{7AE3491F-96C5-4A89-B7D9-0EC68C650919}"/>
                  </a:ext>
                </a:extLst>
              </p:cNvPr>
              <p:cNvSpPr/>
              <p:nvPr/>
            </p:nvSpPr>
            <p:spPr>
              <a:xfrm>
                <a:off x="1047758" y="4322305"/>
                <a:ext cx="1018844" cy="531448"/>
              </a:xfrm>
              <a:prstGeom prst="roundRect">
                <a:avLst/>
              </a:prstGeom>
              <a:solidFill>
                <a:srgbClr val="EFF395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3F54270-5829-4AF0-81B2-4A1A8DF97E0C}"/>
                  </a:ext>
                </a:extLst>
              </p:cNvPr>
              <p:cNvSpPr txBox="1"/>
              <p:nvPr/>
            </p:nvSpPr>
            <p:spPr>
              <a:xfrm>
                <a:off x="1095064" y="4343623"/>
                <a:ext cx="950719" cy="3890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High temperature</a:t>
                </a:r>
              </a:p>
            </p:txBody>
          </p:sp>
        </p:grpSp>
        <p:cxnSp>
          <p:nvCxnSpPr>
            <p:cNvPr id="401" name="Connector: Curved 400">
              <a:extLst>
                <a:ext uri="{FF2B5EF4-FFF2-40B4-BE49-F238E27FC236}">
                  <a16:creationId xmlns:a16="http://schemas.microsoft.com/office/drawing/2014/main" id="{A81213B1-FAED-4F6B-BBAA-91B594979F43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2446382" y="3293764"/>
              <a:ext cx="1323066" cy="527560"/>
            </a:xfrm>
            <a:prstGeom prst="curvedConnector3">
              <a:avLst>
                <a:gd name="adj1" fmla="val 77264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Connector: Curved 406">
              <a:extLst>
                <a:ext uri="{FF2B5EF4-FFF2-40B4-BE49-F238E27FC236}">
                  <a16:creationId xmlns:a16="http://schemas.microsoft.com/office/drawing/2014/main" id="{50EE3910-3D1C-420C-965A-77372C486C7B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416563" y="3219952"/>
              <a:ext cx="2355756" cy="603979"/>
            </a:xfrm>
            <a:prstGeom prst="curvedConnector3">
              <a:avLst>
                <a:gd name="adj1" fmla="val 90596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Connector: Curved 412">
              <a:extLst>
                <a:ext uri="{FF2B5EF4-FFF2-40B4-BE49-F238E27FC236}">
                  <a16:creationId xmlns:a16="http://schemas.microsoft.com/office/drawing/2014/main" id="{1E7E92F3-9CA4-4925-AD55-8FB84797A75F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423183" y="3740267"/>
              <a:ext cx="2339123" cy="77460"/>
            </a:xfrm>
            <a:prstGeom prst="curvedConnector3">
              <a:avLst>
                <a:gd name="adj1" fmla="val 9303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8" name="TextBox 417">
            <a:extLst>
              <a:ext uri="{FF2B5EF4-FFF2-40B4-BE49-F238E27FC236}">
                <a16:creationId xmlns:a16="http://schemas.microsoft.com/office/drawing/2014/main" id="{E16E72E4-1946-44E9-A826-8178E54D8046}"/>
              </a:ext>
            </a:extLst>
          </p:cNvPr>
          <p:cNvSpPr txBox="1"/>
          <p:nvPr/>
        </p:nvSpPr>
        <p:spPr>
          <a:xfrm>
            <a:off x="3071791" y="3518063"/>
            <a:ext cx="94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 requires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FECCB12-B472-45FB-A584-ED0D3DB7AB45}"/>
              </a:ext>
            </a:extLst>
          </p:cNvPr>
          <p:cNvGrpSpPr/>
          <p:nvPr/>
        </p:nvGrpSpPr>
        <p:grpSpPr>
          <a:xfrm>
            <a:off x="275390" y="3187703"/>
            <a:ext cx="3498419" cy="1535133"/>
            <a:chOff x="275390" y="3187703"/>
            <a:chExt cx="3498419" cy="1535133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AD2FFD76-A20C-4A20-B6EE-3768E29104BD}"/>
                </a:ext>
              </a:extLst>
            </p:cNvPr>
            <p:cNvGrpSpPr/>
            <p:nvPr/>
          </p:nvGrpSpPr>
          <p:grpSpPr>
            <a:xfrm>
              <a:off x="2068652" y="4359036"/>
              <a:ext cx="965089" cy="363800"/>
              <a:chOff x="2709028" y="3289431"/>
              <a:chExt cx="965089" cy="588662"/>
            </a:xfrm>
          </p:grpSpPr>
          <p:sp>
            <p:nvSpPr>
              <p:cNvPr id="37" name="Rectangle: Rounded Corners 36">
                <a:extLst>
                  <a:ext uri="{FF2B5EF4-FFF2-40B4-BE49-F238E27FC236}">
                    <a16:creationId xmlns:a16="http://schemas.microsoft.com/office/drawing/2014/main" id="{F72706A7-18B7-4E48-BC63-94FE4B0E9DE0}"/>
                  </a:ext>
                </a:extLst>
              </p:cNvPr>
              <p:cNvSpPr/>
              <p:nvPr/>
            </p:nvSpPr>
            <p:spPr>
              <a:xfrm>
                <a:off x="2728628" y="3289431"/>
                <a:ext cx="945489" cy="588662"/>
              </a:xfrm>
              <a:prstGeom prst="roundRect">
                <a:avLst/>
              </a:prstGeom>
              <a:solidFill>
                <a:srgbClr val="EFF395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5A52368-7C92-4127-A868-C6F3B3250129}"/>
                  </a:ext>
                </a:extLst>
              </p:cNvPr>
              <p:cNvSpPr txBox="1"/>
              <p:nvPr/>
            </p:nvSpPr>
            <p:spPr>
              <a:xfrm>
                <a:off x="2709028" y="3368317"/>
                <a:ext cx="965089" cy="2235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Equilibrium</a:t>
                </a:r>
              </a:p>
            </p:txBody>
          </p:sp>
        </p:grpSp>
        <p:cxnSp>
          <p:nvCxnSpPr>
            <p:cNvPr id="423" name="Connector: Curved 422">
              <a:extLst>
                <a:ext uri="{FF2B5EF4-FFF2-40B4-BE49-F238E27FC236}">
                  <a16:creationId xmlns:a16="http://schemas.microsoft.com/office/drawing/2014/main" id="{73DD1E15-F3C5-4F86-A878-00AD3853B95C}"/>
                </a:ext>
              </a:extLst>
            </p:cNvPr>
            <p:cNvCxnSpPr>
              <a:cxnSpLocks/>
              <a:endCxn id="37" idx="0"/>
            </p:cNvCxnSpPr>
            <p:nvPr/>
          </p:nvCxnSpPr>
          <p:spPr>
            <a:xfrm rot="10800000" flipV="1">
              <a:off x="2560997" y="4068268"/>
              <a:ext cx="1212812" cy="290768"/>
            </a:xfrm>
            <a:prstGeom prst="curvedConnector2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Connector: Curved 434">
              <a:extLst>
                <a:ext uri="{FF2B5EF4-FFF2-40B4-BE49-F238E27FC236}">
                  <a16:creationId xmlns:a16="http://schemas.microsoft.com/office/drawing/2014/main" id="{3E89863D-AB0D-4D48-AE92-C27DC879F6A7}"/>
                </a:ext>
              </a:extLst>
            </p:cNvPr>
            <p:cNvCxnSpPr>
              <a:cxnSpLocks/>
            </p:cNvCxnSpPr>
            <p:nvPr/>
          </p:nvCxnSpPr>
          <p:spPr>
            <a:xfrm>
              <a:off x="1428061" y="3938222"/>
              <a:ext cx="1153323" cy="408990"/>
            </a:xfrm>
            <a:prstGeom prst="curvedConnector3">
              <a:avLst>
                <a:gd name="adj1" fmla="val 27088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" name="TextBox 439">
              <a:extLst>
                <a:ext uri="{FF2B5EF4-FFF2-40B4-BE49-F238E27FC236}">
                  <a16:creationId xmlns:a16="http://schemas.microsoft.com/office/drawing/2014/main" id="{F3BE3734-7367-477B-973E-DA4193F2F846}"/>
                </a:ext>
              </a:extLst>
            </p:cNvPr>
            <p:cNvSpPr txBox="1"/>
            <p:nvPr/>
          </p:nvSpPr>
          <p:spPr>
            <a:xfrm>
              <a:off x="1959787" y="3953601"/>
              <a:ext cx="1325693" cy="3641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GB" sz="1400" i="1" dirty="0"/>
                <a:t>Reaction tends towards</a:t>
              </a:r>
            </a:p>
          </p:txBody>
        </p:sp>
        <p:cxnSp>
          <p:nvCxnSpPr>
            <p:cNvPr id="441" name="Connector: Curved 440">
              <a:extLst>
                <a:ext uri="{FF2B5EF4-FFF2-40B4-BE49-F238E27FC236}">
                  <a16:creationId xmlns:a16="http://schemas.microsoft.com/office/drawing/2014/main" id="{C6D55844-6309-4E43-9FCD-4CC6448488E9}"/>
                </a:ext>
              </a:extLst>
            </p:cNvPr>
            <p:cNvCxnSpPr>
              <a:cxnSpLocks/>
            </p:cNvCxnSpPr>
            <p:nvPr/>
          </p:nvCxnSpPr>
          <p:spPr>
            <a:xfrm>
              <a:off x="275390" y="3187703"/>
              <a:ext cx="2297468" cy="1154752"/>
            </a:xfrm>
            <a:prstGeom prst="curvedConnector3">
              <a:avLst>
                <a:gd name="adj1" fmla="val 1436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2" name="TextBox 451">
              <a:extLst>
                <a:ext uri="{FF2B5EF4-FFF2-40B4-BE49-F238E27FC236}">
                  <a16:creationId xmlns:a16="http://schemas.microsoft.com/office/drawing/2014/main" id="{D5741F29-A639-4BA9-8CC1-B5206E3A47B8}"/>
                </a:ext>
              </a:extLst>
            </p:cNvPr>
            <p:cNvSpPr txBox="1"/>
            <p:nvPr/>
          </p:nvSpPr>
          <p:spPr>
            <a:xfrm>
              <a:off x="962712" y="3944776"/>
              <a:ext cx="9023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i="1" dirty="0"/>
                <a:t>Influence</a:t>
              </a:r>
            </a:p>
          </p:txBody>
        </p:sp>
      </p:grpSp>
      <p:sp>
        <p:nvSpPr>
          <p:cNvPr id="234" name="Arrow: Left 26">
            <a:extLst>
              <a:ext uri="{FF2B5EF4-FFF2-40B4-BE49-F238E27FC236}">
                <a16:creationId xmlns:a16="http://schemas.microsoft.com/office/drawing/2014/main" id="{B70E10E7-A484-4509-851E-DC733F7FB25B}"/>
              </a:ext>
            </a:extLst>
          </p:cNvPr>
          <p:cNvSpPr/>
          <p:nvPr/>
        </p:nvSpPr>
        <p:spPr>
          <a:xfrm rot="3875947">
            <a:off x="2233703" y="1390364"/>
            <a:ext cx="1328482" cy="227183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66CD0651-4B29-446E-A802-57F659741143}"/>
              </a:ext>
            </a:extLst>
          </p:cNvPr>
          <p:cNvSpPr/>
          <p:nvPr/>
        </p:nvSpPr>
        <p:spPr>
          <a:xfrm>
            <a:off x="5663280" y="1346941"/>
            <a:ext cx="3396992" cy="3957790"/>
          </a:xfrm>
          <a:prstGeom prst="wedgeRoundRectCallout">
            <a:avLst>
              <a:gd name="adj1" fmla="val -82736"/>
              <a:gd name="adj2" fmla="val 309"/>
              <a:gd name="adj3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881261E-6F74-4F9D-85D1-4E7968DD57FD}"/>
              </a:ext>
            </a:extLst>
          </p:cNvPr>
          <p:cNvGrpSpPr/>
          <p:nvPr/>
        </p:nvGrpSpPr>
        <p:grpSpPr>
          <a:xfrm>
            <a:off x="6064514" y="1503955"/>
            <a:ext cx="2743200" cy="584775"/>
            <a:chOff x="2146522" y="6633073"/>
            <a:chExt cx="2743200" cy="58477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6B6B9FF-11E0-4427-AB38-E0789A590FC8}"/>
                </a:ext>
              </a:extLst>
            </p:cNvPr>
            <p:cNvSpPr txBox="1"/>
            <p:nvPr/>
          </p:nvSpPr>
          <p:spPr>
            <a:xfrm>
              <a:off x="2146522" y="6633073"/>
              <a:ext cx="274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/>
                <a:t>N</a:t>
              </a:r>
              <a:r>
                <a:rPr lang="en-CA" sz="1600" baseline="-25000" dirty="0"/>
                <a:t>2(g) </a:t>
              </a:r>
              <a:r>
                <a:rPr lang="en-CA" sz="1600" dirty="0"/>
                <a:t>+ 3H</a:t>
              </a:r>
              <a:r>
                <a:rPr lang="en-CA" sz="1600" baseline="-25000" dirty="0"/>
                <a:t>2(g)</a:t>
              </a:r>
              <a:r>
                <a:rPr lang="en-CA" sz="1600" dirty="0"/>
                <a:t>             2NH</a:t>
              </a:r>
              <a:r>
                <a:rPr lang="en-CA" sz="1600" baseline="-25000" dirty="0"/>
                <a:t>3(g)</a:t>
              </a:r>
              <a:r>
                <a:rPr lang="en-CA" sz="1600" dirty="0"/>
                <a:t>	</a:t>
              </a:r>
            </a:p>
            <a:p>
              <a:r>
                <a:rPr lang="en-CA" sz="1600" dirty="0" err="1"/>
                <a:t>Δ</a:t>
              </a:r>
              <a:r>
                <a:rPr lang="en-CA" sz="1600" i="1" dirty="0" err="1"/>
                <a:t>H</a:t>
              </a:r>
              <a:r>
                <a:rPr lang="en-CA" sz="1600" baseline="30000" dirty="0" err="1"/>
                <a:t>o</a:t>
              </a:r>
              <a:r>
                <a:rPr lang="en-CA" sz="1600" dirty="0"/>
                <a:t> = -92; </a:t>
              </a:r>
              <a:r>
                <a:rPr lang="en-CA" sz="1600" dirty="0" err="1"/>
                <a:t>Δ</a:t>
              </a:r>
              <a:r>
                <a:rPr lang="en-CA" sz="1600" i="1" dirty="0" err="1"/>
                <a:t>G</a:t>
              </a:r>
              <a:r>
                <a:rPr lang="en-CA" sz="1600" baseline="30000" dirty="0" err="1"/>
                <a:t>o</a:t>
              </a:r>
              <a:r>
                <a:rPr lang="en-CA" sz="1600" dirty="0"/>
                <a:t> = -33 (kJ mol</a:t>
              </a:r>
              <a:r>
                <a:rPr lang="en-CA" sz="1600" baseline="30000" dirty="0"/>
                <a:t>-1</a:t>
              </a:r>
              <a:r>
                <a:rPr lang="en-CA" sz="1600" dirty="0"/>
                <a:t>) </a:t>
              </a:r>
              <a:endParaRPr lang="en-GB" sz="1600" dirty="0"/>
            </a:p>
          </p:txBody>
        </p: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BE60CD9-A5FF-4347-B23D-3AE4940D80B7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1279" y="6745403"/>
              <a:ext cx="389255" cy="15176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9A84687F-617B-43B0-88C4-E8114FE280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7211" y="2245744"/>
            <a:ext cx="3345408" cy="2599661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3B9AC02F-1998-4489-9289-A1919F61A2C7}"/>
              </a:ext>
            </a:extLst>
          </p:cNvPr>
          <p:cNvGrpSpPr/>
          <p:nvPr/>
        </p:nvGrpSpPr>
        <p:grpSpPr>
          <a:xfrm>
            <a:off x="6920505" y="3259672"/>
            <a:ext cx="1921037" cy="693094"/>
            <a:chOff x="6920505" y="3259672"/>
            <a:chExt cx="1921037" cy="693094"/>
          </a:xfrm>
        </p:grpSpPr>
        <p:sp>
          <p:nvSpPr>
            <p:cNvPr id="9" name="Speech Bubble: Rectangle 8">
              <a:extLst>
                <a:ext uri="{FF2B5EF4-FFF2-40B4-BE49-F238E27FC236}">
                  <a16:creationId xmlns:a16="http://schemas.microsoft.com/office/drawing/2014/main" id="{5F767029-1674-4AD4-A198-61A105964538}"/>
                </a:ext>
              </a:extLst>
            </p:cNvPr>
            <p:cNvSpPr/>
            <p:nvPr/>
          </p:nvSpPr>
          <p:spPr>
            <a:xfrm>
              <a:off x="6920505" y="3259672"/>
              <a:ext cx="1921037" cy="693094"/>
            </a:xfrm>
            <a:prstGeom prst="wedgeRectCallout">
              <a:avLst>
                <a:gd name="adj1" fmla="val 2959"/>
                <a:gd name="adj2" fmla="val -138862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F7D71BC-1183-4E26-BACC-CD9032880A39}"/>
                </a:ext>
              </a:extLst>
            </p:cNvPr>
            <p:cNvSpPr txBox="1"/>
            <p:nvPr/>
          </p:nvSpPr>
          <p:spPr>
            <a:xfrm>
              <a:off x="6981169" y="3325836"/>
              <a:ext cx="17925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Application of </a:t>
              </a:r>
            </a:p>
            <a:p>
              <a:r>
                <a:rPr lang="en-GB" sz="1400" dirty="0"/>
                <a:t>Le </a:t>
              </a:r>
              <a:r>
                <a:rPr lang="en-GB" sz="1400" dirty="0" err="1"/>
                <a:t>Chatelier</a:t>
              </a:r>
              <a:r>
                <a:rPr lang="en-GB" sz="1400" dirty="0"/>
                <a:t> Principle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976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2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Oval 95">
            <a:extLst>
              <a:ext uri="{FF2B5EF4-FFF2-40B4-BE49-F238E27FC236}">
                <a16:creationId xmlns:a16="http://schemas.microsoft.com/office/drawing/2014/main" id="{C8A2B383-3C47-4F9B-A855-0B12385F3F83}"/>
              </a:ext>
            </a:extLst>
          </p:cNvPr>
          <p:cNvSpPr/>
          <p:nvPr/>
        </p:nvSpPr>
        <p:spPr>
          <a:xfrm rot="425756">
            <a:off x="432483" y="318631"/>
            <a:ext cx="3437547" cy="295297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CC23E8D-189D-4574-9CF5-CCA969460633}"/>
              </a:ext>
            </a:extLst>
          </p:cNvPr>
          <p:cNvSpPr/>
          <p:nvPr/>
        </p:nvSpPr>
        <p:spPr>
          <a:xfrm rot="1535783">
            <a:off x="-215785" y="2544746"/>
            <a:ext cx="3505967" cy="2817802"/>
          </a:xfrm>
          <a:prstGeom prst="ellipse">
            <a:avLst/>
          </a:prstGeom>
          <a:solidFill>
            <a:srgbClr val="B0DD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BC3B220-A010-40E2-8C20-1641D457620E}"/>
              </a:ext>
            </a:extLst>
          </p:cNvPr>
          <p:cNvSpPr txBox="1"/>
          <p:nvPr/>
        </p:nvSpPr>
        <p:spPr>
          <a:xfrm>
            <a:off x="35945" y="4255689"/>
            <a:ext cx="176072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REACTION CONDITIONS 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9345F02-A3AF-4F1C-9D71-9AB0B4E0BBA7}"/>
              </a:ext>
            </a:extLst>
          </p:cNvPr>
          <p:cNvGrpSpPr/>
          <p:nvPr/>
        </p:nvGrpSpPr>
        <p:grpSpPr>
          <a:xfrm>
            <a:off x="1650094" y="2868056"/>
            <a:ext cx="803924" cy="523500"/>
            <a:chOff x="2709029" y="3310644"/>
            <a:chExt cx="803924" cy="588662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B6BDFFF5-1D21-4638-BFA8-A630DD036AB4}"/>
                </a:ext>
              </a:extLst>
            </p:cNvPr>
            <p:cNvSpPr/>
            <p:nvPr/>
          </p:nvSpPr>
          <p:spPr>
            <a:xfrm>
              <a:off x="2721383" y="3310644"/>
              <a:ext cx="791570" cy="588662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7B32869-6FC8-48FA-B7F6-BD3B400258E9}"/>
                </a:ext>
              </a:extLst>
            </p:cNvPr>
            <p:cNvSpPr txBox="1"/>
            <p:nvPr/>
          </p:nvSpPr>
          <p:spPr>
            <a:xfrm>
              <a:off x="2709029" y="3368318"/>
              <a:ext cx="79157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Fe-based</a:t>
              </a:r>
            </a:p>
            <a:p>
              <a:pPr algn="ctr"/>
              <a:r>
                <a:rPr lang="en-GB" sz="1400" b="1" dirty="0"/>
                <a:t>catalyst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5D7526-F1F3-4934-80E0-95BBAA6BBEB2}"/>
              </a:ext>
            </a:extLst>
          </p:cNvPr>
          <p:cNvGrpSpPr/>
          <p:nvPr/>
        </p:nvGrpSpPr>
        <p:grpSpPr>
          <a:xfrm>
            <a:off x="278438" y="2913962"/>
            <a:ext cx="1154733" cy="331933"/>
            <a:chOff x="2728629" y="3289431"/>
            <a:chExt cx="798426" cy="588662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55AA3143-CE94-4344-B86B-0A8FD459B8AD}"/>
                </a:ext>
              </a:extLst>
            </p:cNvPr>
            <p:cNvSpPr/>
            <p:nvPr/>
          </p:nvSpPr>
          <p:spPr>
            <a:xfrm>
              <a:off x="2728629" y="3289431"/>
              <a:ext cx="791570" cy="588662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73F7935-8976-432B-AD9D-9D66E02D473A}"/>
                </a:ext>
              </a:extLst>
            </p:cNvPr>
            <p:cNvSpPr txBox="1"/>
            <p:nvPr/>
          </p:nvSpPr>
          <p:spPr>
            <a:xfrm>
              <a:off x="2735485" y="3334882"/>
              <a:ext cx="791570" cy="43088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High pressure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84BDDA4-A704-423A-81F2-31310EFFFA80}"/>
              </a:ext>
            </a:extLst>
          </p:cNvPr>
          <p:cNvGrpSpPr/>
          <p:nvPr/>
        </p:nvGrpSpPr>
        <p:grpSpPr>
          <a:xfrm>
            <a:off x="435389" y="3399763"/>
            <a:ext cx="1018844" cy="557865"/>
            <a:chOff x="1047758" y="4322305"/>
            <a:chExt cx="1018844" cy="531448"/>
          </a:xfrm>
        </p:grpSpPr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7AE3491F-96C5-4A89-B7D9-0EC68C650919}"/>
                </a:ext>
              </a:extLst>
            </p:cNvPr>
            <p:cNvSpPr/>
            <p:nvPr/>
          </p:nvSpPr>
          <p:spPr>
            <a:xfrm>
              <a:off x="1047758" y="4322305"/>
              <a:ext cx="1018844" cy="531448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3F54270-5829-4AF0-81B2-4A1A8DF97E0C}"/>
                </a:ext>
              </a:extLst>
            </p:cNvPr>
            <p:cNvSpPr txBox="1"/>
            <p:nvPr/>
          </p:nvSpPr>
          <p:spPr>
            <a:xfrm>
              <a:off x="1095064" y="4343623"/>
              <a:ext cx="950719" cy="3890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High temperature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D2FFD76-A20C-4A20-B6EE-3768E29104BD}"/>
              </a:ext>
            </a:extLst>
          </p:cNvPr>
          <p:cNvGrpSpPr/>
          <p:nvPr/>
        </p:nvGrpSpPr>
        <p:grpSpPr>
          <a:xfrm>
            <a:off x="2068652" y="4359036"/>
            <a:ext cx="965089" cy="363800"/>
            <a:chOff x="2709028" y="3289431"/>
            <a:chExt cx="965089" cy="588662"/>
          </a:xfrm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F72706A7-18B7-4E48-BC63-94FE4B0E9DE0}"/>
                </a:ext>
              </a:extLst>
            </p:cNvPr>
            <p:cNvSpPr/>
            <p:nvPr/>
          </p:nvSpPr>
          <p:spPr>
            <a:xfrm>
              <a:off x="2728628" y="3289431"/>
              <a:ext cx="945489" cy="588662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5A52368-7C92-4127-A868-C6F3B3250129}"/>
                </a:ext>
              </a:extLst>
            </p:cNvPr>
            <p:cNvSpPr txBox="1"/>
            <p:nvPr/>
          </p:nvSpPr>
          <p:spPr>
            <a:xfrm>
              <a:off x="2709028" y="3368317"/>
              <a:ext cx="965089" cy="223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Equilibrium</a:t>
              </a:r>
            </a:p>
          </p:txBody>
        </p:sp>
      </p:grpSp>
      <p:sp>
        <p:nvSpPr>
          <p:cNvPr id="70" name="Oval 69">
            <a:extLst>
              <a:ext uri="{FF2B5EF4-FFF2-40B4-BE49-F238E27FC236}">
                <a16:creationId xmlns:a16="http://schemas.microsoft.com/office/drawing/2014/main" id="{A3AF75FE-A320-471D-A8F5-87E854BDC47D}"/>
              </a:ext>
            </a:extLst>
          </p:cNvPr>
          <p:cNvSpPr/>
          <p:nvPr/>
        </p:nvSpPr>
        <p:spPr>
          <a:xfrm>
            <a:off x="2908175" y="1846537"/>
            <a:ext cx="2591489" cy="2680538"/>
          </a:xfrm>
          <a:prstGeom prst="ellipse">
            <a:avLst/>
          </a:prstGeom>
          <a:solidFill>
            <a:srgbClr val="FDF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9D24FEA-F1FE-4F68-9F05-977AB7F29148}"/>
              </a:ext>
            </a:extLst>
          </p:cNvPr>
          <p:cNvSpPr txBox="1"/>
          <p:nvPr/>
        </p:nvSpPr>
        <p:spPr>
          <a:xfrm>
            <a:off x="3256704" y="1960230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CORE REACTION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DA74262-C1E1-4155-B1AB-412AE8446503}"/>
              </a:ext>
            </a:extLst>
          </p:cNvPr>
          <p:cNvSpPr txBox="1"/>
          <p:nvPr/>
        </p:nvSpPr>
        <p:spPr>
          <a:xfrm>
            <a:off x="1254279" y="385458"/>
            <a:ext cx="1610227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ENERGY INPUT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4959DDC8-644F-4671-9182-10A7A6189861}"/>
              </a:ext>
            </a:extLst>
          </p:cNvPr>
          <p:cNvGrpSpPr/>
          <p:nvPr/>
        </p:nvGrpSpPr>
        <p:grpSpPr>
          <a:xfrm>
            <a:off x="3361668" y="2534035"/>
            <a:ext cx="1680836" cy="1770053"/>
            <a:chOff x="4176215" y="5044692"/>
            <a:chExt cx="1680836" cy="1770053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3F32AE33-C962-4823-A3A6-0786529DFDD1}"/>
                </a:ext>
              </a:extLst>
            </p:cNvPr>
            <p:cNvGrpSpPr/>
            <p:nvPr/>
          </p:nvGrpSpPr>
          <p:grpSpPr>
            <a:xfrm>
              <a:off x="4176215" y="5044751"/>
              <a:ext cx="796985" cy="588662"/>
              <a:chOff x="4176215" y="5044750"/>
              <a:chExt cx="796985" cy="588662"/>
            </a:xfrm>
          </p:grpSpPr>
          <p:sp>
            <p:nvSpPr>
              <p:cNvPr id="127" name="Rectangle: Rounded Corners 126">
                <a:extLst>
                  <a:ext uri="{FF2B5EF4-FFF2-40B4-BE49-F238E27FC236}">
                    <a16:creationId xmlns:a16="http://schemas.microsoft.com/office/drawing/2014/main" id="{DA436CA6-4C15-4643-BFDD-700DD36B8A1F}"/>
                  </a:ext>
                </a:extLst>
              </p:cNvPr>
              <p:cNvSpPr/>
              <p:nvPr/>
            </p:nvSpPr>
            <p:spPr>
              <a:xfrm>
                <a:off x="4176215" y="5044750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F48EAC63-24F6-40DB-BF18-E2EDFE20CB41}"/>
                  </a:ext>
                </a:extLst>
              </p:cNvPr>
              <p:cNvSpPr txBox="1"/>
              <p:nvPr/>
            </p:nvSpPr>
            <p:spPr>
              <a:xfrm>
                <a:off x="4181630" y="5143302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Hydrogen</a:t>
                </a:r>
              </a:p>
              <a:p>
                <a:pPr algn="ctr"/>
                <a:r>
                  <a:rPr lang="en-GB" sz="1400" b="1" dirty="0"/>
                  <a:t>(H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F143995F-4DC2-490C-B218-3E84A50A0269}"/>
                </a:ext>
              </a:extLst>
            </p:cNvPr>
            <p:cNvGrpSpPr/>
            <p:nvPr/>
          </p:nvGrpSpPr>
          <p:grpSpPr>
            <a:xfrm>
              <a:off x="5065481" y="5044692"/>
              <a:ext cx="791570" cy="588662"/>
              <a:chOff x="5039872" y="2667930"/>
              <a:chExt cx="791570" cy="588662"/>
            </a:xfrm>
          </p:grpSpPr>
          <p:sp>
            <p:nvSpPr>
              <p:cNvPr id="125" name="Rectangle: Rounded Corners 124">
                <a:extLst>
                  <a:ext uri="{FF2B5EF4-FFF2-40B4-BE49-F238E27FC236}">
                    <a16:creationId xmlns:a16="http://schemas.microsoft.com/office/drawing/2014/main" id="{8D9EFAF7-B7D6-4C94-B289-B8D95FFA13AC}"/>
                  </a:ext>
                </a:extLst>
              </p:cNvPr>
              <p:cNvSpPr/>
              <p:nvPr/>
            </p:nvSpPr>
            <p:spPr>
              <a:xfrm>
                <a:off x="5039872" y="2667930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DD5C90B4-CF79-47F5-BFB6-978F12D69A71}"/>
                  </a:ext>
                </a:extLst>
              </p:cNvPr>
              <p:cNvSpPr txBox="1"/>
              <p:nvPr/>
            </p:nvSpPr>
            <p:spPr>
              <a:xfrm>
                <a:off x="5055575" y="2742148"/>
                <a:ext cx="77586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Nitrogen</a:t>
                </a:r>
              </a:p>
              <a:p>
                <a:pPr algn="ctr"/>
                <a:r>
                  <a:rPr lang="en-GB" sz="1400" b="1" dirty="0"/>
                  <a:t>(N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AF6F37B0-A28E-4588-BB69-E74A89C1C79E}"/>
                </a:ext>
              </a:extLst>
            </p:cNvPr>
            <p:cNvGrpSpPr/>
            <p:nvPr/>
          </p:nvGrpSpPr>
          <p:grpSpPr>
            <a:xfrm>
              <a:off x="4592868" y="6226083"/>
              <a:ext cx="812263" cy="588662"/>
              <a:chOff x="4525691" y="3850699"/>
              <a:chExt cx="812263" cy="588662"/>
            </a:xfrm>
          </p:grpSpPr>
          <p:sp>
            <p:nvSpPr>
              <p:cNvPr id="123" name="Rectangle: Rounded Corners 122">
                <a:extLst>
                  <a:ext uri="{FF2B5EF4-FFF2-40B4-BE49-F238E27FC236}">
                    <a16:creationId xmlns:a16="http://schemas.microsoft.com/office/drawing/2014/main" id="{6081D567-5E16-436C-B258-C69207114BA2}"/>
                  </a:ext>
                </a:extLst>
              </p:cNvPr>
              <p:cNvSpPr/>
              <p:nvPr/>
            </p:nvSpPr>
            <p:spPr>
              <a:xfrm>
                <a:off x="4525691" y="3850699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34A611E0-38B6-45C4-B323-844B1971E020}"/>
                  </a:ext>
                </a:extLst>
              </p:cNvPr>
              <p:cNvSpPr txBox="1"/>
              <p:nvPr/>
            </p:nvSpPr>
            <p:spPr>
              <a:xfrm>
                <a:off x="4546384" y="3930205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Ammonia</a:t>
                </a:r>
              </a:p>
              <a:p>
                <a:pPr algn="ctr"/>
                <a:r>
                  <a:rPr lang="en-GB" sz="1400" b="1" dirty="0"/>
                  <a:t>(NH</a:t>
                </a:r>
                <a:r>
                  <a:rPr lang="en-GB" sz="1400" b="1" baseline="-25000" dirty="0"/>
                  <a:t>3</a:t>
                </a:r>
                <a:r>
                  <a:rPr lang="en-GB" sz="1400" b="1" dirty="0"/>
                  <a:t>)</a:t>
                </a:r>
              </a:p>
            </p:txBody>
          </p:sp>
        </p:grpSp>
        <p:cxnSp>
          <p:nvCxnSpPr>
            <p:cNvPr id="121" name="Connector: Curved 120">
              <a:extLst>
                <a:ext uri="{FF2B5EF4-FFF2-40B4-BE49-F238E27FC236}">
                  <a16:creationId xmlns:a16="http://schemas.microsoft.com/office/drawing/2014/main" id="{FE5B48E6-B3BB-496B-991A-00648716E75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939838" y="5709972"/>
              <a:ext cx="586223" cy="447206"/>
            </a:xfrm>
            <a:prstGeom prst="curvedConnector3">
              <a:avLst>
                <a:gd name="adj1" fmla="val 329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ctor: Curved 121">
              <a:extLst>
                <a:ext uri="{FF2B5EF4-FFF2-40B4-BE49-F238E27FC236}">
                  <a16:creationId xmlns:a16="http://schemas.microsoft.com/office/drawing/2014/main" id="{B8403DE2-7D42-4E83-A8BF-85391076AE2E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4492632" y="5705729"/>
              <a:ext cx="586223" cy="447206"/>
            </a:xfrm>
            <a:prstGeom prst="curvedConnector3">
              <a:avLst>
                <a:gd name="adj1" fmla="val 329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9" name="TextBox 228">
            <a:extLst>
              <a:ext uri="{FF2B5EF4-FFF2-40B4-BE49-F238E27FC236}">
                <a16:creationId xmlns:a16="http://schemas.microsoft.com/office/drawing/2014/main" id="{BCBC9F9B-1C3D-44FB-8995-01E81CBF131C}"/>
              </a:ext>
            </a:extLst>
          </p:cNvPr>
          <p:cNvSpPr txBox="1"/>
          <p:nvPr/>
        </p:nvSpPr>
        <p:spPr>
          <a:xfrm>
            <a:off x="3790211" y="3060027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cxnSp>
        <p:nvCxnSpPr>
          <p:cNvPr id="401" name="Connector: Curved 400">
            <a:extLst>
              <a:ext uri="{FF2B5EF4-FFF2-40B4-BE49-F238E27FC236}">
                <a16:creationId xmlns:a16="http://schemas.microsoft.com/office/drawing/2014/main" id="{A81213B1-FAED-4F6B-BBAA-91B594979F43}"/>
              </a:ext>
            </a:extLst>
          </p:cNvPr>
          <p:cNvCxnSpPr>
            <a:cxnSpLocks/>
          </p:cNvCxnSpPr>
          <p:nvPr/>
        </p:nvCxnSpPr>
        <p:spPr>
          <a:xfrm rot="10800000">
            <a:off x="2446382" y="3293764"/>
            <a:ext cx="1323066" cy="527560"/>
          </a:xfrm>
          <a:prstGeom prst="curvedConnector3">
            <a:avLst>
              <a:gd name="adj1" fmla="val 77264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nector: Curved 406">
            <a:extLst>
              <a:ext uri="{FF2B5EF4-FFF2-40B4-BE49-F238E27FC236}">
                <a16:creationId xmlns:a16="http://schemas.microsoft.com/office/drawing/2014/main" id="{50EE3910-3D1C-420C-965A-77372C486C7B}"/>
              </a:ext>
            </a:extLst>
          </p:cNvPr>
          <p:cNvCxnSpPr>
            <a:cxnSpLocks/>
          </p:cNvCxnSpPr>
          <p:nvPr/>
        </p:nvCxnSpPr>
        <p:spPr>
          <a:xfrm rot="10800000">
            <a:off x="1416563" y="3219952"/>
            <a:ext cx="2355756" cy="603979"/>
          </a:xfrm>
          <a:prstGeom prst="curvedConnector3">
            <a:avLst>
              <a:gd name="adj1" fmla="val 9059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nector: Curved 412">
            <a:extLst>
              <a:ext uri="{FF2B5EF4-FFF2-40B4-BE49-F238E27FC236}">
                <a16:creationId xmlns:a16="http://schemas.microsoft.com/office/drawing/2014/main" id="{1E7E92F3-9CA4-4925-AD55-8FB84797A75F}"/>
              </a:ext>
            </a:extLst>
          </p:cNvPr>
          <p:cNvCxnSpPr>
            <a:cxnSpLocks/>
          </p:cNvCxnSpPr>
          <p:nvPr/>
        </p:nvCxnSpPr>
        <p:spPr>
          <a:xfrm rot="10800000">
            <a:off x="1423183" y="3740267"/>
            <a:ext cx="2339123" cy="77460"/>
          </a:xfrm>
          <a:prstGeom prst="curvedConnector3">
            <a:avLst>
              <a:gd name="adj1" fmla="val 9303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>
            <a:extLst>
              <a:ext uri="{FF2B5EF4-FFF2-40B4-BE49-F238E27FC236}">
                <a16:creationId xmlns:a16="http://schemas.microsoft.com/office/drawing/2014/main" id="{E16E72E4-1946-44E9-A826-8178E54D8046}"/>
              </a:ext>
            </a:extLst>
          </p:cNvPr>
          <p:cNvSpPr txBox="1"/>
          <p:nvPr/>
        </p:nvSpPr>
        <p:spPr>
          <a:xfrm>
            <a:off x="3071791" y="3518063"/>
            <a:ext cx="94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 requires</a:t>
            </a:r>
          </a:p>
        </p:txBody>
      </p:sp>
      <p:cxnSp>
        <p:nvCxnSpPr>
          <p:cNvPr id="423" name="Connector: Curved 422">
            <a:extLst>
              <a:ext uri="{FF2B5EF4-FFF2-40B4-BE49-F238E27FC236}">
                <a16:creationId xmlns:a16="http://schemas.microsoft.com/office/drawing/2014/main" id="{73DD1E15-F3C5-4F86-A878-00AD3853B95C}"/>
              </a:ext>
            </a:extLst>
          </p:cNvPr>
          <p:cNvCxnSpPr>
            <a:cxnSpLocks/>
            <a:endCxn id="37" idx="0"/>
          </p:cNvCxnSpPr>
          <p:nvPr/>
        </p:nvCxnSpPr>
        <p:spPr>
          <a:xfrm rot="10800000" flipV="1">
            <a:off x="2560997" y="4068268"/>
            <a:ext cx="1212812" cy="290768"/>
          </a:xfrm>
          <a:prstGeom prst="curved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Connector: Curved 434">
            <a:extLst>
              <a:ext uri="{FF2B5EF4-FFF2-40B4-BE49-F238E27FC236}">
                <a16:creationId xmlns:a16="http://schemas.microsoft.com/office/drawing/2014/main" id="{3E89863D-AB0D-4D48-AE92-C27DC879F6A7}"/>
              </a:ext>
            </a:extLst>
          </p:cNvPr>
          <p:cNvCxnSpPr>
            <a:cxnSpLocks/>
          </p:cNvCxnSpPr>
          <p:nvPr/>
        </p:nvCxnSpPr>
        <p:spPr>
          <a:xfrm>
            <a:off x="1428061" y="3938222"/>
            <a:ext cx="1153323" cy="408990"/>
          </a:xfrm>
          <a:prstGeom prst="curvedConnector3">
            <a:avLst>
              <a:gd name="adj1" fmla="val 27088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" name="TextBox 439">
            <a:extLst>
              <a:ext uri="{FF2B5EF4-FFF2-40B4-BE49-F238E27FC236}">
                <a16:creationId xmlns:a16="http://schemas.microsoft.com/office/drawing/2014/main" id="{F3BE3734-7367-477B-973E-DA4193F2F846}"/>
              </a:ext>
            </a:extLst>
          </p:cNvPr>
          <p:cNvSpPr txBox="1"/>
          <p:nvPr/>
        </p:nvSpPr>
        <p:spPr>
          <a:xfrm>
            <a:off x="1959787" y="3953601"/>
            <a:ext cx="1325693" cy="364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GB" sz="1400" i="1" dirty="0"/>
              <a:t>Reaction tends towards</a:t>
            </a:r>
          </a:p>
        </p:txBody>
      </p:sp>
      <p:cxnSp>
        <p:nvCxnSpPr>
          <p:cNvPr id="441" name="Connector: Curved 440">
            <a:extLst>
              <a:ext uri="{FF2B5EF4-FFF2-40B4-BE49-F238E27FC236}">
                <a16:creationId xmlns:a16="http://schemas.microsoft.com/office/drawing/2014/main" id="{C6D55844-6309-4E43-9FCD-4CC6448488E9}"/>
              </a:ext>
            </a:extLst>
          </p:cNvPr>
          <p:cNvCxnSpPr>
            <a:cxnSpLocks/>
          </p:cNvCxnSpPr>
          <p:nvPr/>
        </p:nvCxnSpPr>
        <p:spPr>
          <a:xfrm>
            <a:off x="275390" y="3187703"/>
            <a:ext cx="2297468" cy="1154752"/>
          </a:xfrm>
          <a:prstGeom prst="curvedConnector3">
            <a:avLst>
              <a:gd name="adj1" fmla="val 143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2" name="TextBox 451">
            <a:extLst>
              <a:ext uri="{FF2B5EF4-FFF2-40B4-BE49-F238E27FC236}">
                <a16:creationId xmlns:a16="http://schemas.microsoft.com/office/drawing/2014/main" id="{D5741F29-A639-4BA9-8CC1-B5206E3A47B8}"/>
              </a:ext>
            </a:extLst>
          </p:cNvPr>
          <p:cNvSpPr txBox="1"/>
          <p:nvPr/>
        </p:nvSpPr>
        <p:spPr>
          <a:xfrm>
            <a:off x="962712" y="3944776"/>
            <a:ext cx="902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Influence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7C152CB-5F89-4ABC-BB4D-32149F995091}"/>
              </a:ext>
            </a:extLst>
          </p:cNvPr>
          <p:cNvGrpSpPr/>
          <p:nvPr/>
        </p:nvGrpSpPr>
        <p:grpSpPr>
          <a:xfrm>
            <a:off x="783754" y="2255452"/>
            <a:ext cx="923774" cy="660212"/>
            <a:chOff x="783754" y="2255452"/>
            <a:chExt cx="923774" cy="660212"/>
          </a:xfrm>
        </p:grpSpPr>
        <p:cxnSp>
          <p:nvCxnSpPr>
            <p:cNvPr id="453" name="Connector: Curved 452">
              <a:extLst>
                <a:ext uri="{FF2B5EF4-FFF2-40B4-BE49-F238E27FC236}">
                  <a16:creationId xmlns:a16="http://schemas.microsoft.com/office/drawing/2014/main" id="{5AE64E6B-483C-43A3-B6BD-1D978ED93A84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658896" y="2380310"/>
              <a:ext cx="660212" cy="410496"/>
            </a:xfrm>
            <a:prstGeom prst="curvedConnector3">
              <a:avLst>
                <a:gd name="adj1" fmla="val 60165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6" name="TextBox 455">
              <a:extLst>
                <a:ext uri="{FF2B5EF4-FFF2-40B4-BE49-F238E27FC236}">
                  <a16:creationId xmlns:a16="http://schemas.microsoft.com/office/drawing/2014/main" id="{5B97A8B0-41D2-40BC-BEBD-038AB914C2FB}"/>
                </a:ext>
              </a:extLst>
            </p:cNvPr>
            <p:cNvSpPr txBox="1"/>
            <p:nvPr/>
          </p:nvSpPr>
          <p:spPr>
            <a:xfrm>
              <a:off x="816404" y="2339545"/>
              <a:ext cx="8911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i="1" dirty="0"/>
                <a:t>Produces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36CC0BC-BA94-46A3-82B8-54F5F911701C}"/>
              </a:ext>
            </a:extLst>
          </p:cNvPr>
          <p:cNvGrpSpPr/>
          <p:nvPr/>
        </p:nvGrpSpPr>
        <p:grpSpPr>
          <a:xfrm>
            <a:off x="694857" y="838723"/>
            <a:ext cx="2324495" cy="1733444"/>
            <a:chOff x="694857" y="838723"/>
            <a:chExt cx="2324495" cy="1733444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4945697-B5D8-43FE-A05A-BC130019B16C}"/>
                </a:ext>
              </a:extLst>
            </p:cNvPr>
            <p:cNvGrpSpPr/>
            <p:nvPr/>
          </p:nvGrpSpPr>
          <p:grpSpPr>
            <a:xfrm>
              <a:off x="1976934" y="2047526"/>
              <a:ext cx="1042418" cy="524641"/>
              <a:chOff x="2173662" y="1804162"/>
              <a:chExt cx="1042418" cy="524641"/>
            </a:xfrm>
          </p:grpSpPr>
          <p:sp>
            <p:nvSpPr>
              <p:cNvPr id="102" name="Rectangle: Rounded Corners 101">
                <a:extLst>
                  <a:ext uri="{FF2B5EF4-FFF2-40B4-BE49-F238E27FC236}">
                    <a16:creationId xmlns:a16="http://schemas.microsoft.com/office/drawing/2014/main" id="{F658D1D8-9575-4F09-B261-50903C0203AA}"/>
                  </a:ext>
                </a:extLst>
              </p:cNvPr>
              <p:cNvSpPr/>
              <p:nvPr/>
            </p:nvSpPr>
            <p:spPr>
              <a:xfrm>
                <a:off x="2173662" y="1804162"/>
                <a:ext cx="1038380" cy="524641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55A5ABBD-8E19-4F8A-A597-9B5A1D9B1A1A}"/>
                  </a:ext>
                </a:extLst>
              </p:cNvPr>
              <p:cNvSpPr txBox="1"/>
              <p:nvPr/>
            </p:nvSpPr>
            <p:spPr>
              <a:xfrm>
                <a:off x="2177699" y="1848789"/>
                <a:ext cx="1038381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Hydrocarbon</a:t>
                </a:r>
              </a:p>
              <a:p>
                <a:pPr algn="ctr"/>
                <a:r>
                  <a:rPr lang="en-GB" sz="1400" b="1" dirty="0"/>
                  <a:t>fuels</a:t>
                </a: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7E287634-9469-4EEA-8514-E869E5DD2996}"/>
                </a:ext>
              </a:extLst>
            </p:cNvPr>
            <p:cNvGrpSpPr/>
            <p:nvPr/>
          </p:nvGrpSpPr>
          <p:grpSpPr>
            <a:xfrm>
              <a:off x="862196" y="838723"/>
              <a:ext cx="934473" cy="469024"/>
              <a:chOff x="751666" y="769542"/>
              <a:chExt cx="934473" cy="469024"/>
            </a:xfrm>
          </p:grpSpPr>
          <p:sp>
            <p:nvSpPr>
              <p:cNvPr id="100" name="Rectangle: Rounded Corners 99">
                <a:extLst>
                  <a:ext uri="{FF2B5EF4-FFF2-40B4-BE49-F238E27FC236}">
                    <a16:creationId xmlns:a16="http://schemas.microsoft.com/office/drawing/2014/main" id="{5109A27D-01F6-4366-A0BF-D1EBC9C9A485}"/>
                  </a:ext>
                </a:extLst>
              </p:cNvPr>
              <p:cNvSpPr/>
              <p:nvPr/>
            </p:nvSpPr>
            <p:spPr>
              <a:xfrm>
                <a:off x="751666" y="769542"/>
                <a:ext cx="924390" cy="469024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225BFAC7-F8D2-4601-8ECE-F548099B091C}"/>
                  </a:ext>
                </a:extLst>
              </p:cNvPr>
              <p:cNvSpPr txBox="1"/>
              <p:nvPr/>
            </p:nvSpPr>
            <p:spPr>
              <a:xfrm>
                <a:off x="761749" y="780571"/>
                <a:ext cx="92439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Waste heat boiler</a:t>
                </a: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287DFAF-16C8-44C6-9F6C-C45512F5F79A}"/>
                </a:ext>
              </a:extLst>
            </p:cNvPr>
            <p:cNvGrpSpPr/>
            <p:nvPr/>
          </p:nvGrpSpPr>
          <p:grpSpPr>
            <a:xfrm>
              <a:off x="694857" y="1468291"/>
              <a:ext cx="954822" cy="291544"/>
              <a:chOff x="593900" y="1656890"/>
              <a:chExt cx="954822" cy="291544"/>
            </a:xfrm>
          </p:grpSpPr>
          <p:sp>
            <p:nvSpPr>
              <p:cNvPr id="99" name="Rectangle: Rounded Corners 98">
                <a:extLst>
                  <a:ext uri="{FF2B5EF4-FFF2-40B4-BE49-F238E27FC236}">
                    <a16:creationId xmlns:a16="http://schemas.microsoft.com/office/drawing/2014/main" id="{63014DCE-54AA-4C4A-859D-ECB2A21A3965}"/>
                  </a:ext>
                </a:extLst>
              </p:cNvPr>
              <p:cNvSpPr/>
              <p:nvPr/>
            </p:nvSpPr>
            <p:spPr>
              <a:xfrm>
                <a:off x="593900" y="1656890"/>
                <a:ext cx="944907" cy="291544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FA148FBE-1077-4C0C-B79D-7DB70EC7E620}"/>
                  </a:ext>
                </a:extLst>
              </p:cNvPr>
              <p:cNvSpPr txBox="1"/>
              <p:nvPr/>
            </p:nvSpPr>
            <p:spPr>
              <a:xfrm>
                <a:off x="593900" y="1702999"/>
                <a:ext cx="954822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Heater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E8EB65D-16E4-4AB5-BAF2-0CFAF94B9A4D}"/>
                </a:ext>
              </a:extLst>
            </p:cNvPr>
            <p:cNvGrpSpPr/>
            <p:nvPr/>
          </p:nvGrpSpPr>
          <p:grpSpPr>
            <a:xfrm>
              <a:off x="703973" y="1941442"/>
              <a:ext cx="948945" cy="309377"/>
              <a:chOff x="589862" y="1987448"/>
              <a:chExt cx="948945" cy="309377"/>
            </a:xfrm>
          </p:grpSpPr>
          <p:sp>
            <p:nvSpPr>
              <p:cNvPr id="108" name="Rectangle: Rounded Corners 107">
                <a:extLst>
                  <a:ext uri="{FF2B5EF4-FFF2-40B4-BE49-F238E27FC236}">
                    <a16:creationId xmlns:a16="http://schemas.microsoft.com/office/drawing/2014/main" id="{B44614AF-3AB0-4FD0-B8E4-ACF9B999CB73}"/>
                  </a:ext>
                </a:extLst>
              </p:cNvPr>
              <p:cNvSpPr/>
              <p:nvPr/>
            </p:nvSpPr>
            <p:spPr>
              <a:xfrm>
                <a:off x="593900" y="1987448"/>
                <a:ext cx="944907" cy="309377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F9903EAF-AB5A-40AD-A6AE-8D34FD288FDB}"/>
                  </a:ext>
                </a:extLst>
              </p:cNvPr>
              <p:cNvSpPr txBox="1"/>
              <p:nvPr/>
            </p:nvSpPr>
            <p:spPr>
              <a:xfrm>
                <a:off x="589862" y="2018749"/>
                <a:ext cx="93703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Compressor</a:t>
                </a:r>
              </a:p>
            </p:txBody>
          </p:sp>
        </p:grpSp>
        <p:cxnSp>
          <p:nvCxnSpPr>
            <p:cNvPr id="513" name="Connector: Curved 512">
              <a:extLst>
                <a:ext uri="{FF2B5EF4-FFF2-40B4-BE49-F238E27FC236}">
                  <a16:creationId xmlns:a16="http://schemas.microsoft.com/office/drawing/2014/main" id="{345C99F0-484D-4137-99CD-5F00B25CC100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1520731" y="1510722"/>
              <a:ext cx="778368" cy="267820"/>
            </a:xfrm>
            <a:prstGeom prst="curvedConnector3">
              <a:avLst>
                <a:gd name="adj1" fmla="val -1733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0" name="Connector: Curved 519">
              <a:extLst>
                <a:ext uri="{FF2B5EF4-FFF2-40B4-BE49-F238E27FC236}">
                  <a16:creationId xmlns:a16="http://schemas.microsoft.com/office/drawing/2014/main" id="{54EC78BC-5334-4200-B7A4-E0B447314815}"/>
                </a:ext>
              </a:extLst>
            </p:cNvPr>
            <p:cNvCxnSpPr>
              <a:cxnSpLocks/>
              <a:endCxn id="109" idx="3"/>
            </p:cNvCxnSpPr>
            <p:nvPr/>
          </p:nvCxnSpPr>
          <p:spPr>
            <a:xfrm rot="10800000" flipV="1">
              <a:off x="1641008" y="2037413"/>
              <a:ext cx="427645" cy="43052"/>
            </a:xfrm>
            <a:prstGeom prst="curvedConnector3">
              <a:avLst>
                <a:gd name="adj1" fmla="val 50000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Connector: Curved 528">
              <a:extLst>
                <a:ext uri="{FF2B5EF4-FFF2-40B4-BE49-F238E27FC236}">
                  <a16:creationId xmlns:a16="http://schemas.microsoft.com/office/drawing/2014/main" id="{B1355681-C511-4E63-AF03-EBE60AEBAA79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1620476" y="1769479"/>
              <a:ext cx="288285" cy="255465"/>
            </a:xfrm>
            <a:prstGeom prst="curvedConnector3">
              <a:avLst>
                <a:gd name="adj1" fmla="val 26720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2" name="TextBox 531">
              <a:extLst>
                <a:ext uri="{FF2B5EF4-FFF2-40B4-BE49-F238E27FC236}">
                  <a16:creationId xmlns:a16="http://schemas.microsoft.com/office/drawing/2014/main" id="{81D8D16B-19B5-41BB-9B13-52F1744CA862}"/>
                </a:ext>
              </a:extLst>
            </p:cNvPr>
            <p:cNvSpPr txBox="1"/>
            <p:nvPr/>
          </p:nvSpPr>
          <p:spPr>
            <a:xfrm>
              <a:off x="1690240" y="1265767"/>
              <a:ext cx="80783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87313" algn="l"/>
                </a:tabLst>
              </a:pPr>
              <a:r>
                <a:rPr lang="en-GB" sz="1400" i="1" dirty="0"/>
                <a:t>Burned  	for</a:t>
              </a:r>
            </a:p>
            <a:p>
              <a:pPr>
                <a:tabLst>
                  <a:tab pos="87313" algn="l"/>
                </a:tabLst>
              </a:pPr>
              <a:r>
                <a:rPr lang="en-GB" sz="1400" i="1" dirty="0"/>
                <a:t>	energy</a:t>
              </a:r>
            </a:p>
          </p:txBody>
        </p:sp>
      </p:grpSp>
      <p:sp>
        <p:nvSpPr>
          <p:cNvPr id="234" name="Arrow: Left 26">
            <a:extLst>
              <a:ext uri="{FF2B5EF4-FFF2-40B4-BE49-F238E27FC236}">
                <a16:creationId xmlns:a16="http://schemas.microsoft.com/office/drawing/2014/main" id="{B70E10E7-A484-4509-851E-DC733F7FB25B}"/>
              </a:ext>
            </a:extLst>
          </p:cNvPr>
          <p:cNvSpPr/>
          <p:nvPr/>
        </p:nvSpPr>
        <p:spPr>
          <a:xfrm rot="5400000">
            <a:off x="3720920" y="1130574"/>
            <a:ext cx="1010351" cy="227183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9258444-9E31-4865-B9E3-0B548F762993}"/>
              </a:ext>
            </a:extLst>
          </p:cNvPr>
          <p:cNvGrpSpPr/>
          <p:nvPr/>
        </p:nvGrpSpPr>
        <p:grpSpPr>
          <a:xfrm>
            <a:off x="-21771" y="1073234"/>
            <a:ext cx="883968" cy="2605461"/>
            <a:chOff x="-21771" y="1073234"/>
            <a:chExt cx="883968" cy="2605461"/>
          </a:xfrm>
        </p:grpSpPr>
        <p:cxnSp>
          <p:nvCxnSpPr>
            <p:cNvPr id="457" name="Connector: Curved 456">
              <a:extLst>
                <a:ext uri="{FF2B5EF4-FFF2-40B4-BE49-F238E27FC236}">
                  <a16:creationId xmlns:a16="http://schemas.microsoft.com/office/drawing/2014/main" id="{45407E49-8709-4DD0-82A9-F29EE3562D82}"/>
                </a:ext>
              </a:extLst>
            </p:cNvPr>
            <p:cNvCxnSpPr>
              <a:cxnSpLocks/>
              <a:stCxn id="100" idx="1"/>
              <a:endCxn id="32" idx="1"/>
            </p:cNvCxnSpPr>
            <p:nvPr/>
          </p:nvCxnSpPr>
          <p:spPr>
            <a:xfrm rot="10800000" flipV="1">
              <a:off x="435390" y="1073234"/>
              <a:ext cx="426807" cy="2605461"/>
            </a:xfrm>
            <a:prstGeom prst="curvedConnector3">
              <a:avLst>
                <a:gd name="adj1" fmla="val 16633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7" name="Connector: Curved 506">
              <a:extLst>
                <a:ext uri="{FF2B5EF4-FFF2-40B4-BE49-F238E27FC236}">
                  <a16:creationId xmlns:a16="http://schemas.microsoft.com/office/drawing/2014/main" id="{81D5105C-A462-43F1-9170-C7D10EC8E094}"/>
                </a:ext>
              </a:extLst>
            </p:cNvPr>
            <p:cNvCxnSpPr>
              <a:cxnSpLocks/>
              <a:stCxn id="106" idx="1"/>
            </p:cNvCxnSpPr>
            <p:nvPr/>
          </p:nvCxnSpPr>
          <p:spPr>
            <a:xfrm rot="10800000" flipV="1">
              <a:off x="161419" y="1622121"/>
              <a:ext cx="533438" cy="578733"/>
            </a:xfrm>
            <a:prstGeom prst="curvedConnector2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9" name="TextBox 238">
              <a:extLst>
                <a:ext uri="{FF2B5EF4-FFF2-40B4-BE49-F238E27FC236}">
                  <a16:creationId xmlns:a16="http://schemas.microsoft.com/office/drawing/2014/main" id="{184C321A-213D-432C-A4F4-A7ED61089FE3}"/>
                </a:ext>
              </a:extLst>
            </p:cNvPr>
            <p:cNvSpPr txBox="1"/>
            <p:nvPr/>
          </p:nvSpPr>
          <p:spPr>
            <a:xfrm>
              <a:off x="-21771" y="2324786"/>
              <a:ext cx="678540" cy="3641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GB" sz="1400" i="1" dirty="0"/>
                <a:t>Source </a:t>
              </a:r>
            </a:p>
            <a:p>
              <a:pPr>
                <a:lnSpc>
                  <a:spcPts val="1000"/>
                </a:lnSpc>
              </a:pPr>
              <a:r>
                <a:rPr lang="en-GB" sz="1400" i="1" dirty="0"/>
                <a:t>   of</a:t>
              </a:r>
            </a:p>
          </p:txBody>
        </p:sp>
      </p:grpSp>
      <p:sp>
        <p:nvSpPr>
          <p:cNvPr id="307" name="TextBox 306">
            <a:extLst>
              <a:ext uri="{FF2B5EF4-FFF2-40B4-BE49-F238E27FC236}">
                <a16:creationId xmlns:a16="http://schemas.microsoft.com/office/drawing/2014/main" id="{8B210F80-6458-40E6-9316-D686E18B45E3}"/>
              </a:ext>
            </a:extLst>
          </p:cNvPr>
          <p:cNvSpPr txBox="1"/>
          <p:nvPr/>
        </p:nvSpPr>
        <p:spPr>
          <a:xfrm>
            <a:off x="3248581" y="255216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CHEMICAL INPUT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</p:spTree>
    <p:extLst>
      <p:ext uri="{BB962C8B-B14F-4D97-AF65-F5344CB8AC3E}">
        <p14:creationId xmlns:p14="http://schemas.microsoft.com/office/powerpoint/2010/main" val="235903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" grpId="0" animBg="1"/>
      <p:bldP spid="30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Oval 95">
            <a:extLst>
              <a:ext uri="{FF2B5EF4-FFF2-40B4-BE49-F238E27FC236}">
                <a16:creationId xmlns:a16="http://schemas.microsoft.com/office/drawing/2014/main" id="{C8A2B383-3C47-4F9B-A855-0B12385F3F83}"/>
              </a:ext>
            </a:extLst>
          </p:cNvPr>
          <p:cNvSpPr/>
          <p:nvPr/>
        </p:nvSpPr>
        <p:spPr>
          <a:xfrm rot="425756">
            <a:off x="432483" y="318631"/>
            <a:ext cx="3437547" cy="295297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55B4743A-FD67-44B0-904F-B3C8E4F63EB0}"/>
              </a:ext>
            </a:extLst>
          </p:cNvPr>
          <p:cNvSpPr/>
          <p:nvPr/>
        </p:nvSpPr>
        <p:spPr>
          <a:xfrm rot="785130">
            <a:off x="2790887" y="16344"/>
            <a:ext cx="2927387" cy="2651091"/>
          </a:xfrm>
          <a:prstGeom prst="ellipse">
            <a:avLst/>
          </a:prstGeom>
          <a:solidFill>
            <a:srgbClr val="E6E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CC23E8D-189D-4574-9CF5-CCA969460633}"/>
              </a:ext>
            </a:extLst>
          </p:cNvPr>
          <p:cNvSpPr/>
          <p:nvPr/>
        </p:nvSpPr>
        <p:spPr>
          <a:xfrm rot="1535783">
            <a:off x="-215785" y="2544746"/>
            <a:ext cx="3505967" cy="2817802"/>
          </a:xfrm>
          <a:prstGeom prst="ellipse">
            <a:avLst/>
          </a:prstGeom>
          <a:solidFill>
            <a:srgbClr val="B0DD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BC3B220-A010-40E2-8C20-1641D457620E}"/>
              </a:ext>
            </a:extLst>
          </p:cNvPr>
          <p:cNvSpPr txBox="1"/>
          <p:nvPr/>
        </p:nvSpPr>
        <p:spPr>
          <a:xfrm>
            <a:off x="35945" y="4255689"/>
            <a:ext cx="176072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REACTION CONDITIONS 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9345F02-A3AF-4F1C-9D71-9AB0B4E0BBA7}"/>
              </a:ext>
            </a:extLst>
          </p:cNvPr>
          <p:cNvGrpSpPr/>
          <p:nvPr/>
        </p:nvGrpSpPr>
        <p:grpSpPr>
          <a:xfrm>
            <a:off x="1650094" y="2868056"/>
            <a:ext cx="803924" cy="523500"/>
            <a:chOff x="2709029" y="3310644"/>
            <a:chExt cx="803924" cy="588662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B6BDFFF5-1D21-4638-BFA8-A630DD036AB4}"/>
                </a:ext>
              </a:extLst>
            </p:cNvPr>
            <p:cNvSpPr/>
            <p:nvPr/>
          </p:nvSpPr>
          <p:spPr>
            <a:xfrm>
              <a:off x="2721383" y="3310644"/>
              <a:ext cx="791570" cy="588662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7B32869-6FC8-48FA-B7F6-BD3B400258E9}"/>
                </a:ext>
              </a:extLst>
            </p:cNvPr>
            <p:cNvSpPr txBox="1"/>
            <p:nvPr/>
          </p:nvSpPr>
          <p:spPr>
            <a:xfrm>
              <a:off x="2709029" y="3368318"/>
              <a:ext cx="79157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Fe-based</a:t>
              </a:r>
            </a:p>
            <a:p>
              <a:pPr algn="ctr"/>
              <a:r>
                <a:rPr lang="en-GB" sz="1400" b="1" dirty="0"/>
                <a:t>catalyst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5D7526-F1F3-4934-80E0-95BBAA6BBEB2}"/>
              </a:ext>
            </a:extLst>
          </p:cNvPr>
          <p:cNvGrpSpPr/>
          <p:nvPr/>
        </p:nvGrpSpPr>
        <p:grpSpPr>
          <a:xfrm>
            <a:off x="278438" y="2913962"/>
            <a:ext cx="1154733" cy="331933"/>
            <a:chOff x="2728629" y="3289431"/>
            <a:chExt cx="798426" cy="588662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55AA3143-CE94-4344-B86B-0A8FD459B8AD}"/>
                </a:ext>
              </a:extLst>
            </p:cNvPr>
            <p:cNvSpPr/>
            <p:nvPr/>
          </p:nvSpPr>
          <p:spPr>
            <a:xfrm>
              <a:off x="2728629" y="3289431"/>
              <a:ext cx="791570" cy="588662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73F7935-8976-432B-AD9D-9D66E02D473A}"/>
                </a:ext>
              </a:extLst>
            </p:cNvPr>
            <p:cNvSpPr txBox="1"/>
            <p:nvPr/>
          </p:nvSpPr>
          <p:spPr>
            <a:xfrm>
              <a:off x="2735485" y="3334882"/>
              <a:ext cx="791570" cy="43088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High pressure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84BDDA4-A704-423A-81F2-31310EFFFA80}"/>
              </a:ext>
            </a:extLst>
          </p:cNvPr>
          <p:cNvGrpSpPr/>
          <p:nvPr/>
        </p:nvGrpSpPr>
        <p:grpSpPr>
          <a:xfrm>
            <a:off x="435389" y="3399763"/>
            <a:ext cx="1018844" cy="557865"/>
            <a:chOff x="1047758" y="4322305"/>
            <a:chExt cx="1018844" cy="531448"/>
          </a:xfrm>
        </p:grpSpPr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7AE3491F-96C5-4A89-B7D9-0EC68C650919}"/>
                </a:ext>
              </a:extLst>
            </p:cNvPr>
            <p:cNvSpPr/>
            <p:nvPr/>
          </p:nvSpPr>
          <p:spPr>
            <a:xfrm>
              <a:off x="1047758" y="4322305"/>
              <a:ext cx="1018844" cy="531448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3F54270-5829-4AF0-81B2-4A1A8DF97E0C}"/>
                </a:ext>
              </a:extLst>
            </p:cNvPr>
            <p:cNvSpPr txBox="1"/>
            <p:nvPr/>
          </p:nvSpPr>
          <p:spPr>
            <a:xfrm>
              <a:off x="1095064" y="4343623"/>
              <a:ext cx="950719" cy="3890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High temperature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D2FFD76-A20C-4A20-B6EE-3768E29104BD}"/>
              </a:ext>
            </a:extLst>
          </p:cNvPr>
          <p:cNvGrpSpPr/>
          <p:nvPr/>
        </p:nvGrpSpPr>
        <p:grpSpPr>
          <a:xfrm>
            <a:off x="2068652" y="4359036"/>
            <a:ext cx="965089" cy="363800"/>
            <a:chOff x="2709028" y="3289431"/>
            <a:chExt cx="965089" cy="588662"/>
          </a:xfrm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F72706A7-18B7-4E48-BC63-94FE4B0E9DE0}"/>
                </a:ext>
              </a:extLst>
            </p:cNvPr>
            <p:cNvSpPr/>
            <p:nvPr/>
          </p:nvSpPr>
          <p:spPr>
            <a:xfrm>
              <a:off x="2728628" y="3289431"/>
              <a:ext cx="945489" cy="588662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5A52368-7C92-4127-A868-C6F3B3250129}"/>
                </a:ext>
              </a:extLst>
            </p:cNvPr>
            <p:cNvSpPr txBox="1"/>
            <p:nvPr/>
          </p:nvSpPr>
          <p:spPr>
            <a:xfrm>
              <a:off x="2709028" y="3368317"/>
              <a:ext cx="965089" cy="223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Equilibrium</a:t>
              </a: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946BDF82-0872-402D-A080-156D801466A9}"/>
              </a:ext>
            </a:extLst>
          </p:cNvPr>
          <p:cNvSpPr txBox="1"/>
          <p:nvPr/>
        </p:nvSpPr>
        <p:spPr>
          <a:xfrm>
            <a:off x="3248581" y="255216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CHEMICAL INPUT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A3AF75FE-A320-471D-A8F5-87E854BDC47D}"/>
              </a:ext>
            </a:extLst>
          </p:cNvPr>
          <p:cNvSpPr/>
          <p:nvPr/>
        </p:nvSpPr>
        <p:spPr>
          <a:xfrm>
            <a:off x="2908175" y="1846537"/>
            <a:ext cx="2591489" cy="2680538"/>
          </a:xfrm>
          <a:prstGeom prst="ellipse">
            <a:avLst/>
          </a:prstGeom>
          <a:solidFill>
            <a:srgbClr val="FDF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9D24FEA-F1FE-4F68-9F05-977AB7F29148}"/>
              </a:ext>
            </a:extLst>
          </p:cNvPr>
          <p:cNvSpPr txBox="1"/>
          <p:nvPr/>
        </p:nvSpPr>
        <p:spPr>
          <a:xfrm>
            <a:off x="3256704" y="1960230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CORE REACTION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DA74262-C1E1-4155-B1AB-412AE8446503}"/>
              </a:ext>
            </a:extLst>
          </p:cNvPr>
          <p:cNvSpPr txBox="1"/>
          <p:nvPr/>
        </p:nvSpPr>
        <p:spPr>
          <a:xfrm>
            <a:off x="1254279" y="385458"/>
            <a:ext cx="1610227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ENERGY INPUT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4945697-B5D8-43FE-A05A-BC130019B16C}"/>
              </a:ext>
            </a:extLst>
          </p:cNvPr>
          <p:cNvGrpSpPr/>
          <p:nvPr/>
        </p:nvGrpSpPr>
        <p:grpSpPr>
          <a:xfrm>
            <a:off x="1976934" y="2047526"/>
            <a:ext cx="1042418" cy="524641"/>
            <a:chOff x="2173662" y="1804162"/>
            <a:chExt cx="1042418" cy="524641"/>
          </a:xfrm>
        </p:grpSpPr>
        <p:sp>
          <p:nvSpPr>
            <p:cNvPr id="102" name="Rectangle: Rounded Corners 101">
              <a:extLst>
                <a:ext uri="{FF2B5EF4-FFF2-40B4-BE49-F238E27FC236}">
                  <a16:creationId xmlns:a16="http://schemas.microsoft.com/office/drawing/2014/main" id="{F658D1D8-9575-4F09-B261-50903C0203AA}"/>
                </a:ext>
              </a:extLst>
            </p:cNvPr>
            <p:cNvSpPr/>
            <p:nvPr/>
          </p:nvSpPr>
          <p:spPr>
            <a:xfrm>
              <a:off x="2173662" y="1804162"/>
              <a:ext cx="1038380" cy="52464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55A5ABBD-8E19-4F8A-A597-9B5A1D9B1A1A}"/>
                </a:ext>
              </a:extLst>
            </p:cNvPr>
            <p:cNvSpPr txBox="1"/>
            <p:nvPr/>
          </p:nvSpPr>
          <p:spPr>
            <a:xfrm>
              <a:off x="2177699" y="1848789"/>
              <a:ext cx="1038381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Hydrocarbon</a:t>
              </a:r>
            </a:p>
            <a:p>
              <a:pPr algn="ctr"/>
              <a:r>
                <a:rPr lang="en-GB" sz="1400" b="1" dirty="0"/>
                <a:t>fuels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E287634-9469-4EEA-8514-E869E5DD2996}"/>
              </a:ext>
            </a:extLst>
          </p:cNvPr>
          <p:cNvGrpSpPr/>
          <p:nvPr/>
        </p:nvGrpSpPr>
        <p:grpSpPr>
          <a:xfrm>
            <a:off x="862196" y="838723"/>
            <a:ext cx="934473" cy="469024"/>
            <a:chOff x="751666" y="769542"/>
            <a:chExt cx="934473" cy="469024"/>
          </a:xfrm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5109A27D-01F6-4366-A0BF-D1EBC9C9A485}"/>
                </a:ext>
              </a:extLst>
            </p:cNvPr>
            <p:cNvSpPr/>
            <p:nvPr/>
          </p:nvSpPr>
          <p:spPr>
            <a:xfrm>
              <a:off x="751666" y="769542"/>
              <a:ext cx="924390" cy="4690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25BFAC7-F8D2-4601-8ECE-F548099B091C}"/>
                </a:ext>
              </a:extLst>
            </p:cNvPr>
            <p:cNvSpPr txBox="1"/>
            <p:nvPr/>
          </p:nvSpPr>
          <p:spPr>
            <a:xfrm>
              <a:off x="761749" y="780571"/>
              <a:ext cx="92439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Waste heat boiler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287DFAF-16C8-44C6-9F6C-C45512F5F79A}"/>
              </a:ext>
            </a:extLst>
          </p:cNvPr>
          <p:cNvGrpSpPr/>
          <p:nvPr/>
        </p:nvGrpSpPr>
        <p:grpSpPr>
          <a:xfrm>
            <a:off x="694857" y="1468291"/>
            <a:ext cx="954822" cy="291544"/>
            <a:chOff x="593900" y="1656890"/>
            <a:chExt cx="954822" cy="291544"/>
          </a:xfrm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63014DCE-54AA-4C4A-859D-ECB2A21A3965}"/>
                </a:ext>
              </a:extLst>
            </p:cNvPr>
            <p:cNvSpPr/>
            <p:nvPr/>
          </p:nvSpPr>
          <p:spPr>
            <a:xfrm>
              <a:off x="593900" y="1656890"/>
              <a:ext cx="944907" cy="29154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FA148FBE-1077-4C0C-B79D-7DB70EC7E620}"/>
                </a:ext>
              </a:extLst>
            </p:cNvPr>
            <p:cNvSpPr txBox="1"/>
            <p:nvPr/>
          </p:nvSpPr>
          <p:spPr>
            <a:xfrm>
              <a:off x="593900" y="1702999"/>
              <a:ext cx="95482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Heater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E8EB65D-16E4-4AB5-BAF2-0CFAF94B9A4D}"/>
              </a:ext>
            </a:extLst>
          </p:cNvPr>
          <p:cNvGrpSpPr/>
          <p:nvPr/>
        </p:nvGrpSpPr>
        <p:grpSpPr>
          <a:xfrm>
            <a:off x="703973" y="1941442"/>
            <a:ext cx="948945" cy="309377"/>
            <a:chOff x="589862" y="1987448"/>
            <a:chExt cx="948945" cy="309377"/>
          </a:xfrm>
        </p:grpSpPr>
        <p:sp>
          <p:nvSpPr>
            <p:cNvPr id="108" name="Rectangle: Rounded Corners 107">
              <a:extLst>
                <a:ext uri="{FF2B5EF4-FFF2-40B4-BE49-F238E27FC236}">
                  <a16:creationId xmlns:a16="http://schemas.microsoft.com/office/drawing/2014/main" id="{B44614AF-3AB0-4FD0-B8E4-ACF9B999CB73}"/>
                </a:ext>
              </a:extLst>
            </p:cNvPr>
            <p:cNvSpPr/>
            <p:nvPr/>
          </p:nvSpPr>
          <p:spPr>
            <a:xfrm>
              <a:off x="593900" y="1987448"/>
              <a:ext cx="944907" cy="309377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F9903EAF-AB5A-40AD-A6AE-8D34FD288FDB}"/>
                </a:ext>
              </a:extLst>
            </p:cNvPr>
            <p:cNvSpPr txBox="1"/>
            <p:nvPr/>
          </p:nvSpPr>
          <p:spPr>
            <a:xfrm>
              <a:off x="589862" y="2018749"/>
              <a:ext cx="937034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Compressor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4959DDC8-644F-4671-9182-10A7A6189861}"/>
              </a:ext>
            </a:extLst>
          </p:cNvPr>
          <p:cNvGrpSpPr/>
          <p:nvPr/>
        </p:nvGrpSpPr>
        <p:grpSpPr>
          <a:xfrm>
            <a:off x="3361668" y="2534035"/>
            <a:ext cx="1680836" cy="1770053"/>
            <a:chOff x="4176215" y="5044692"/>
            <a:chExt cx="1680836" cy="1770053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3F32AE33-C962-4823-A3A6-0786529DFDD1}"/>
                </a:ext>
              </a:extLst>
            </p:cNvPr>
            <p:cNvGrpSpPr/>
            <p:nvPr/>
          </p:nvGrpSpPr>
          <p:grpSpPr>
            <a:xfrm>
              <a:off x="4176215" y="5044751"/>
              <a:ext cx="796985" cy="588662"/>
              <a:chOff x="4176215" y="5044750"/>
              <a:chExt cx="796985" cy="588662"/>
            </a:xfrm>
          </p:grpSpPr>
          <p:sp>
            <p:nvSpPr>
              <p:cNvPr id="127" name="Rectangle: Rounded Corners 126">
                <a:extLst>
                  <a:ext uri="{FF2B5EF4-FFF2-40B4-BE49-F238E27FC236}">
                    <a16:creationId xmlns:a16="http://schemas.microsoft.com/office/drawing/2014/main" id="{DA436CA6-4C15-4643-BFDD-700DD36B8A1F}"/>
                  </a:ext>
                </a:extLst>
              </p:cNvPr>
              <p:cNvSpPr/>
              <p:nvPr/>
            </p:nvSpPr>
            <p:spPr>
              <a:xfrm>
                <a:off x="4176215" y="5044750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F48EAC63-24F6-40DB-BF18-E2EDFE20CB41}"/>
                  </a:ext>
                </a:extLst>
              </p:cNvPr>
              <p:cNvSpPr txBox="1"/>
              <p:nvPr/>
            </p:nvSpPr>
            <p:spPr>
              <a:xfrm>
                <a:off x="4181630" y="5143302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Hydrogen</a:t>
                </a:r>
              </a:p>
              <a:p>
                <a:pPr algn="ctr"/>
                <a:r>
                  <a:rPr lang="en-GB" sz="1400" b="1" dirty="0"/>
                  <a:t>(H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F143995F-4DC2-490C-B218-3E84A50A0269}"/>
                </a:ext>
              </a:extLst>
            </p:cNvPr>
            <p:cNvGrpSpPr/>
            <p:nvPr/>
          </p:nvGrpSpPr>
          <p:grpSpPr>
            <a:xfrm>
              <a:off x="5065481" y="5044692"/>
              <a:ext cx="791570" cy="588662"/>
              <a:chOff x="5039872" y="2667930"/>
              <a:chExt cx="791570" cy="588662"/>
            </a:xfrm>
          </p:grpSpPr>
          <p:sp>
            <p:nvSpPr>
              <p:cNvPr id="125" name="Rectangle: Rounded Corners 124">
                <a:extLst>
                  <a:ext uri="{FF2B5EF4-FFF2-40B4-BE49-F238E27FC236}">
                    <a16:creationId xmlns:a16="http://schemas.microsoft.com/office/drawing/2014/main" id="{8D9EFAF7-B7D6-4C94-B289-B8D95FFA13AC}"/>
                  </a:ext>
                </a:extLst>
              </p:cNvPr>
              <p:cNvSpPr/>
              <p:nvPr/>
            </p:nvSpPr>
            <p:spPr>
              <a:xfrm>
                <a:off x="5039872" y="2667930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DD5C90B4-CF79-47F5-BFB6-978F12D69A71}"/>
                  </a:ext>
                </a:extLst>
              </p:cNvPr>
              <p:cNvSpPr txBox="1"/>
              <p:nvPr/>
            </p:nvSpPr>
            <p:spPr>
              <a:xfrm>
                <a:off x="5055575" y="2742148"/>
                <a:ext cx="77586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Nitrogen</a:t>
                </a:r>
              </a:p>
              <a:p>
                <a:pPr algn="ctr"/>
                <a:r>
                  <a:rPr lang="en-GB" sz="1400" b="1" dirty="0"/>
                  <a:t>(N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AF6F37B0-A28E-4588-BB69-E74A89C1C79E}"/>
                </a:ext>
              </a:extLst>
            </p:cNvPr>
            <p:cNvGrpSpPr/>
            <p:nvPr/>
          </p:nvGrpSpPr>
          <p:grpSpPr>
            <a:xfrm>
              <a:off x="4592868" y="6226083"/>
              <a:ext cx="812263" cy="588662"/>
              <a:chOff x="4525691" y="3850699"/>
              <a:chExt cx="812263" cy="588662"/>
            </a:xfrm>
          </p:grpSpPr>
          <p:sp>
            <p:nvSpPr>
              <p:cNvPr id="123" name="Rectangle: Rounded Corners 122">
                <a:extLst>
                  <a:ext uri="{FF2B5EF4-FFF2-40B4-BE49-F238E27FC236}">
                    <a16:creationId xmlns:a16="http://schemas.microsoft.com/office/drawing/2014/main" id="{6081D567-5E16-436C-B258-C69207114BA2}"/>
                  </a:ext>
                </a:extLst>
              </p:cNvPr>
              <p:cNvSpPr/>
              <p:nvPr/>
            </p:nvSpPr>
            <p:spPr>
              <a:xfrm>
                <a:off x="4525691" y="3850699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34A611E0-38B6-45C4-B323-844B1971E020}"/>
                  </a:ext>
                </a:extLst>
              </p:cNvPr>
              <p:cNvSpPr txBox="1"/>
              <p:nvPr/>
            </p:nvSpPr>
            <p:spPr>
              <a:xfrm>
                <a:off x="4546384" y="3930205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Ammonia</a:t>
                </a:r>
              </a:p>
              <a:p>
                <a:pPr algn="ctr"/>
                <a:r>
                  <a:rPr lang="en-GB" sz="1400" b="1" dirty="0"/>
                  <a:t>(NH</a:t>
                </a:r>
                <a:r>
                  <a:rPr lang="en-GB" sz="1400" b="1" baseline="-25000" dirty="0"/>
                  <a:t>3</a:t>
                </a:r>
                <a:r>
                  <a:rPr lang="en-GB" sz="1400" b="1" dirty="0"/>
                  <a:t>)</a:t>
                </a:r>
              </a:p>
            </p:txBody>
          </p:sp>
        </p:grpSp>
        <p:cxnSp>
          <p:nvCxnSpPr>
            <p:cNvPr id="121" name="Connector: Curved 120">
              <a:extLst>
                <a:ext uri="{FF2B5EF4-FFF2-40B4-BE49-F238E27FC236}">
                  <a16:creationId xmlns:a16="http://schemas.microsoft.com/office/drawing/2014/main" id="{FE5B48E6-B3BB-496B-991A-00648716E75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939838" y="5709972"/>
              <a:ext cx="586223" cy="447206"/>
            </a:xfrm>
            <a:prstGeom prst="curvedConnector3">
              <a:avLst>
                <a:gd name="adj1" fmla="val 329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ctor: Curved 121">
              <a:extLst>
                <a:ext uri="{FF2B5EF4-FFF2-40B4-BE49-F238E27FC236}">
                  <a16:creationId xmlns:a16="http://schemas.microsoft.com/office/drawing/2014/main" id="{B8403DE2-7D42-4E83-A8BF-85391076AE2E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4492632" y="5705729"/>
              <a:ext cx="586223" cy="447206"/>
            </a:xfrm>
            <a:prstGeom prst="curvedConnector3">
              <a:avLst>
                <a:gd name="adj1" fmla="val 329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9" name="Connector: Curved 218">
            <a:extLst>
              <a:ext uri="{FF2B5EF4-FFF2-40B4-BE49-F238E27FC236}">
                <a16:creationId xmlns:a16="http://schemas.microsoft.com/office/drawing/2014/main" id="{21E7113C-2689-4A6B-866C-9BA26BEEA69A}"/>
              </a:ext>
            </a:extLst>
          </p:cNvPr>
          <p:cNvCxnSpPr>
            <a:cxnSpLocks/>
          </p:cNvCxnSpPr>
          <p:nvPr/>
        </p:nvCxnSpPr>
        <p:spPr>
          <a:xfrm rot="16200000" flipH="1">
            <a:off x="2965854" y="1902820"/>
            <a:ext cx="813856" cy="446591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>
            <a:extLst>
              <a:ext uri="{FF2B5EF4-FFF2-40B4-BE49-F238E27FC236}">
                <a16:creationId xmlns:a16="http://schemas.microsoft.com/office/drawing/2014/main" id="{BA8EB39B-31E2-43AC-B0C7-2BCAA3547130}"/>
              </a:ext>
            </a:extLst>
          </p:cNvPr>
          <p:cNvSpPr txBox="1"/>
          <p:nvPr/>
        </p:nvSpPr>
        <p:spPr>
          <a:xfrm>
            <a:off x="3104818" y="1683416"/>
            <a:ext cx="939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Source of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F4C72CD-ED08-47ED-B069-B2B119730873}"/>
              </a:ext>
            </a:extLst>
          </p:cNvPr>
          <p:cNvGrpSpPr/>
          <p:nvPr/>
        </p:nvGrpSpPr>
        <p:grpSpPr>
          <a:xfrm>
            <a:off x="4544726" y="1300921"/>
            <a:ext cx="998074" cy="1232595"/>
            <a:chOff x="4544726" y="1300921"/>
            <a:chExt cx="998074" cy="1232595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34C1FE0F-F29F-44BD-BB5E-68010421E4D5}"/>
                </a:ext>
              </a:extLst>
            </p:cNvPr>
            <p:cNvGrpSpPr/>
            <p:nvPr/>
          </p:nvGrpSpPr>
          <p:grpSpPr>
            <a:xfrm>
              <a:off x="4751230" y="1300921"/>
              <a:ext cx="791570" cy="369754"/>
              <a:chOff x="4920758" y="1627849"/>
              <a:chExt cx="791570" cy="369754"/>
            </a:xfrm>
          </p:grpSpPr>
          <p:sp>
            <p:nvSpPr>
              <p:cNvPr id="66" name="Rectangle: Rounded Corners 65">
                <a:extLst>
                  <a:ext uri="{FF2B5EF4-FFF2-40B4-BE49-F238E27FC236}">
                    <a16:creationId xmlns:a16="http://schemas.microsoft.com/office/drawing/2014/main" id="{0890BAF3-9C39-4E6D-9D6D-3BA4DBC920CD}"/>
                  </a:ext>
                </a:extLst>
              </p:cNvPr>
              <p:cNvSpPr/>
              <p:nvPr/>
            </p:nvSpPr>
            <p:spPr>
              <a:xfrm>
                <a:off x="4920758" y="1627849"/>
                <a:ext cx="791570" cy="369754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FE2D4D94-3F70-491F-B986-5717D0A954AF}"/>
                  </a:ext>
                </a:extLst>
              </p:cNvPr>
              <p:cNvSpPr txBox="1"/>
              <p:nvPr/>
            </p:nvSpPr>
            <p:spPr>
              <a:xfrm>
                <a:off x="4920758" y="1693741"/>
                <a:ext cx="791570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Air</a:t>
                </a:r>
              </a:p>
            </p:txBody>
          </p:sp>
        </p:grpSp>
        <p:cxnSp>
          <p:nvCxnSpPr>
            <p:cNvPr id="221" name="Connector: Curved 220">
              <a:extLst>
                <a:ext uri="{FF2B5EF4-FFF2-40B4-BE49-F238E27FC236}">
                  <a16:creationId xmlns:a16="http://schemas.microsoft.com/office/drawing/2014/main" id="{597C5518-E0B1-40FC-85F6-B0EFE6EFDF9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690212" y="1862136"/>
              <a:ext cx="853440" cy="489320"/>
            </a:xfrm>
            <a:prstGeom prst="curvedConnector3">
              <a:avLst>
                <a:gd name="adj1" fmla="val 50000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7" name="TextBox 226">
              <a:extLst>
                <a:ext uri="{FF2B5EF4-FFF2-40B4-BE49-F238E27FC236}">
                  <a16:creationId xmlns:a16="http://schemas.microsoft.com/office/drawing/2014/main" id="{2D7FEFC4-1243-4235-9235-26EA95FB040B}"/>
                </a:ext>
              </a:extLst>
            </p:cNvPr>
            <p:cNvSpPr txBox="1"/>
            <p:nvPr/>
          </p:nvSpPr>
          <p:spPr>
            <a:xfrm>
              <a:off x="4544726" y="1657131"/>
              <a:ext cx="9393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i="1" dirty="0"/>
                <a:t>Source of</a:t>
              </a:r>
            </a:p>
          </p:txBody>
        </p:sp>
      </p:grpSp>
      <p:sp>
        <p:nvSpPr>
          <p:cNvPr id="229" name="TextBox 228">
            <a:extLst>
              <a:ext uri="{FF2B5EF4-FFF2-40B4-BE49-F238E27FC236}">
                <a16:creationId xmlns:a16="http://schemas.microsoft.com/office/drawing/2014/main" id="{BCBC9F9B-1C3D-44FB-8995-01E81CBF131C}"/>
              </a:ext>
            </a:extLst>
          </p:cNvPr>
          <p:cNvSpPr txBox="1"/>
          <p:nvPr/>
        </p:nvSpPr>
        <p:spPr>
          <a:xfrm>
            <a:off x="3790211" y="3060027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cxnSp>
        <p:nvCxnSpPr>
          <p:cNvPr id="236" name="Connector: Curved 235">
            <a:extLst>
              <a:ext uri="{FF2B5EF4-FFF2-40B4-BE49-F238E27FC236}">
                <a16:creationId xmlns:a16="http://schemas.microsoft.com/office/drawing/2014/main" id="{34224058-760D-4170-A64E-56104BBA6537}"/>
              </a:ext>
            </a:extLst>
          </p:cNvPr>
          <p:cNvCxnSpPr>
            <a:cxnSpLocks/>
          </p:cNvCxnSpPr>
          <p:nvPr/>
        </p:nvCxnSpPr>
        <p:spPr>
          <a:xfrm flipV="1">
            <a:off x="3772319" y="1225975"/>
            <a:ext cx="586166" cy="236944"/>
          </a:xfrm>
          <a:prstGeom prst="curvedConnector3">
            <a:avLst>
              <a:gd name="adj1" fmla="val 10107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Connector: Curved 400">
            <a:extLst>
              <a:ext uri="{FF2B5EF4-FFF2-40B4-BE49-F238E27FC236}">
                <a16:creationId xmlns:a16="http://schemas.microsoft.com/office/drawing/2014/main" id="{A81213B1-FAED-4F6B-BBAA-91B594979F43}"/>
              </a:ext>
            </a:extLst>
          </p:cNvPr>
          <p:cNvCxnSpPr>
            <a:cxnSpLocks/>
          </p:cNvCxnSpPr>
          <p:nvPr/>
        </p:nvCxnSpPr>
        <p:spPr>
          <a:xfrm rot="10800000">
            <a:off x="2446382" y="3293764"/>
            <a:ext cx="1323066" cy="527560"/>
          </a:xfrm>
          <a:prstGeom prst="curvedConnector3">
            <a:avLst>
              <a:gd name="adj1" fmla="val 77264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nector: Curved 406">
            <a:extLst>
              <a:ext uri="{FF2B5EF4-FFF2-40B4-BE49-F238E27FC236}">
                <a16:creationId xmlns:a16="http://schemas.microsoft.com/office/drawing/2014/main" id="{50EE3910-3D1C-420C-965A-77372C486C7B}"/>
              </a:ext>
            </a:extLst>
          </p:cNvPr>
          <p:cNvCxnSpPr>
            <a:cxnSpLocks/>
          </p:cNvCxnSpPr>
          <p:nvPr/>
        </p:nvCxnSpPr>
        <p:spPr>
          <a:xfrm rot="10800000">
            <a:off x="1416563" y="3219952"/>
            <a:ext cx="2355756" cy="603979"/>
          </a:xfrm>
          <a:prstGeom prst="curvedConnector3">
            <a:avLst>
              <a:gd name="adj1" fmla="val 9059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nector: Curved 412">
            <a:extLst>
              <a:ext uri="{FF2B5EF4-FFF2-40B4-BE49-F238E27FC236}">
                <a16:creationId xmlns:a16="http://schemas.microsoft.com/office/drawing/2014/main" id="{1E7E92F3-9CA4-4925-AD55-8FB84797A75F}"/>
              </a:ext>
            </a:extLst>
          </p:cNvPr>
          <p:cNvCxnSpPr>
            <a:cxnSpLocks/>
          </p:cNvCxnSpPr>
          <p:nvPr/>
        </p:nvCxnSpPr>
        <p:spPr>
          <a:xfrm rot="10800000">
            <a:off x="1423183" y="3740267"/>
            <a:ext cx="2339123" cy="77460"/>
          </a:xfrm>
          <a:prstGeom prst="curvedConnector3">
            <a:avLst>
              <a:gd name="adj1" fmla="val 9303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>
            <a:extLst>
              <a:ext uri="{FF2B5EF4-FFF2-40B4-BE49-F238E27FC236}">
                <a16:creationId xmlns:a16="http://schemas.microsoft.com/office/drawing/2014/main" id="{E16E72E4-1946-44E9-A826-8178E54D8046}"/>
              </a:ext>
            </a:extLst>
          </p:cNvPr>
          <p:cNvSpPr txBox="1"/>
          <p:nvPr/>
        </p:nvSpPr>
        <p:spPr>
          <a:xfrm>
            <a:off x="3071791" y="3518063"/>
            <a:ext cx="94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 requires</a:t>
            </a:r>
          </a:p>
        </p:txBody>
      </p:sp>
      <p:cxnSp>
        <p:nvCxnSpPr>
          <p:cNvPr id="423" name="Connector: Curved 422">
            <a:extLst>
              <a:ext uri="{FF2B5EF4-FFF2-40B4-BE49-F238E27FC236}">
                <a16:creationId xmlns:a16="http://schemas.microsoft.com/office/drawing/2014/main" id="{73DD1E15-F3C5-4F86-A878-00AD3853B95C}"/>
              </a:ext>
            </a:extLst>
          </p:cNvPr>
          <p:cNvCxnSpPr>
            <a:cxnSpLocks/>
            <a:endCxn id="37" idx="0"/>
          </p:cNvCxnSpPr>
          <p:nvPr/>
        </p:nvCxnSpPr>
        <p:spPr>
          <a:xfrm rot="10800000" flipV="1">
            <a:off x="2560997" y="4068268"/>
            <a:ext cx="1212812" cy="290768"/>
          </a:xfrm>
          <a:prstGeom prst="curved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Connector: Curved 434">
            <a:extLst>
              <a:ext uri="{FF2B5EF4-FFF2-40B4-BE49-F238E27FC236}">
                <a16:creationId xmlns:a16="http://schemas.microsoft.com/office/drawing/2014/main" id="{3E89863D-AB0D-4D48-AE92-C27DC879F6A7}"/>
              </a:ext>
            </a:extLst>
          </p:cNvPr>
          <p:cNvCxnSpPr>
            <a:cxnSpLocks/>
          </p:cNvCxnSpPr>
          <p:nvPr/>
        </p:nvCxnSpPr>
        <p:spPr>
          <a:xfrm>
            <a:off x="1428061" y="3938222"/>
            <a:ext cx="1153323" cy="408990"/>
          </a:xfrm>
          <a:prstGeom prst="curvedConnector3">
            <a:avLst>
              <a:gd name="adj1" fmla="val 27088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" name="TextBox 439">
            <a:extLst>
              <a:ext uri="{FF2B5EF4-FFF2-40B4-BE49-F238E27FC236}">
                <a16:creationId xmlns:a16="http://schemas.microsoft.com/office/drawing/2014/main" id="{F3BE3734-7367-477B-973E-DA4193F2F846}"/>
              </a:ext>
            </a:extLst>
          </p:cNvPr>
          <p:cNvSpPr txBox="1"/>
          <p:nvPr/>
        </p:nvSpPr>
        <p:spPr>
          <a:xfrm>
            <a:off x="1959787" y="3953601"/>
            <a:ext cx="1325693" cy="364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GB" sz="1400" i="1" dirty="0"/>
              <a:t>Reaction tends towards</a:t>
            </a:r>
          </a:p>
        </p:txBody>
      </p:sp>
      <p:cxnSp>
        <p:nvCxnSpPr>
          <p:cNvPr id="441" name="Connector: Curved 440">
            <a:extLst>
              <a:ext uri="{FF2B5EF4-FFF2-40B4-BE49-F238E27FC236}">
                <a16:creationId xmlns:a16="http://schemas.microsoft.com/office/drawing/2014/main" id="{C6D55844-6309-4E43-9FCD-4CC6448488E9}"/>
              </a:ext>
            </a:extLst>
          </p:cNvPr>
          <p:cNvCxnSpPr>
            <a:cxnSpLocks/>
          </p:cNvCxnSpPr>
          <p:nvPr/>
        </p:nvCxnSpPr>
        <p:spPr>
          <a:xfrm>
            <a:off x="275390" y="3187703"/>
            <a:ext cx="2297468" cy="1154752"/>
          </a:xfrm>
          <a:prstGeom prst="curvedConnector3">
            <a:avLst>
              <a:gd name="adj1" fmla="val 143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2" name="TextBox 451">
            <a:extLst>
              <a:ext uri="{FF2B5EF4-FFF2-40B4-BE49-F238E27FC236}">
                <a16:creationId xmlns:a16="http://schemas.microsoft.com/office/drawing/2014/main" id="{D5741F29-A639-4BA9-8CC1-B5206E3A47B8}"/>
              </a:ext>
            </a:extLst>
          </p:cNvPr>
          <p:cNvSpPr txBox="1"/>
          <p:nvPr/>
        </p:nvSpPr>
        <p:spPr>
          <a:xfrm>
            <a:off x="962712" y="3944776"/>
            <a:ext cx="902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Influence</a:t>
            </a:r>
          </a:p>
        </p:txBody>
      </p:sp>
      <p:cxnSp>
        <p:nvCxnSpPr>
          <p:cNvPr id="453" name="Connector: Curved 452">
            <a:extLst>
              <a:ext uri="{FF2B5EF4-FFF2-40B4-BE49-F238E27FC236}">
                <a16:creationId xmlns:a16="http://schemas.microsoft.com/office/drawing/2014/main" id="{5AE64E6B-483C-43A3-B6BD-1D978ED93A84}"/>
              </a:ext>
            </a:extLst>
          </p:cNvPr>
          <p:cNvCxnSpPr>
            <a:cxnSpLocks/>
          </p:cNvCxnSpPr>
          <p:nvPr/>
        </p:nvCxnSpPr>
        <p:spPr>
          <a:xfrm rot="16200000" flipH="1">
            <a:off x="658896" y="2380310"/>
            <a:ext cx="660212" cy="410496"/>
          </a:xfrm>
          <a:prstGeom prst="curvedConnector3">
            <a:avLst>
              <a:gd name="adj1" fmla="val 60165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6" name="TextBox 455">
            <a:extLst>
              <a:ext uri="{FF2B5EF4-FFF2-40B4-BE49-F238E27FC236}">
                <a16:creationId xmlns:a16="http://schemas.microsoft.com/office/drawing/2014/main" id="{5B97A8B0-41D2-40BC-BEBD-038AB914C2FB}"/>
              </a:ext>
            </a:extLst>
          </p:cNvPr>
          <p:cNvSpPr txBox="1"/>
          <p:nvPr/>
        </p:nvSpPr>
        <p:spPr>
          <a:xfrm>
            <a:off x="816404" y="2339545"/>
            <a:ext cx="8911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Produces</a:t>
            </a:r>
          </a:p>
        </p:txBody>
      </p:sp>
      <p:cxnSp>
        <p:nvCxnSpPr>
          <p:cNvPr id="457" name="Connector: Curved 456">
            <a:extLst>
              <a:ext uri="{FF2B5EF4-FFF2-40B4-BE49-F238E27FC236}">
                <a16:creationId xmlns:a16="http://schemas.microsoft.com/office/drawing/2014/main" id="{45407E49-8709-4DD0-82A9-F29EE3562D82}"/>
              </a:ext>
            </a:extLst>
          </p:cNvPr>
          <p:cNvCxnSpPr>
            <a:cxnSpLocks/>
            <a:stCxn id="100" idx="1"/>
            <a:endCxn id="32" idx="1"/>
          </p:cNvCxnSpPr>
          <p:nvPr/>
        </p:nvCxnSpPr>
        <p:spPr>
          <a:xfrm rot="10800000" flipV="1">
            <a:off x="435390" y="1073234"/>
            <a:ext cx="426807" cy="2605461"/>
          </a:xfrm>
          <a:prstGeom prst="curvedConnector3">
            <a:avLst>
              <a:gd name="adj1" fmla="val 16633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Connector: Curved 506">
            <a:extLst>
              <a:ext uri="{FF2B5EF4-FFF2-40B4-BE49-F238E27FC236}">
                <a16:creationId xmlns:a16="http://schemas.microsoft.com/office/drawing/2014/main" id="{81D5105C-A462-43F1-9170-C7D10EC8E094}"/>
              </a:ext>
            </a:extLst>
          </p:cNvPr>
          <p:cNvCxnSpPr>
            <a:cxnSpLocks/>
            <a:stCxn id="106" idx="1"/>
          </p:cNvCxnSpPr>
          <p:nvPr/>
        </p:nvCxnSpPr>
        <p:spPr>
          <a:xfrm rot="10800000" flipV="1">
            <a:off x="161419" y="1622121"/>
            <a:ext cx="533438" cy="578733"/>
          </a:xfrm>
          <a:prstGeom prst="curvedConnector2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Connector: Curved 509">
            <a:extLst>
              <a:ext uri="{FF2B5EF4-FFF2-40B4-BE49-F238E27FC236}">
                <a16:creationId xmlns:a16="http://schemas.microsoft.com/office/drawing/2014/main" id="{406F3922-A2C7-4ED7-A5C5-FD1D48087E11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605330" y="1656557"/>
            <a:ext cx="581057" cy="204622"/>
          </a:xfrm>
          <a:prstGeom prst="curved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Connector: Curved 512">
            <a:extLst>
              <a:ext uri="{FF2B5EF4-FFF2-40B4-BE49-F238E27FC236}">
                <a16:creationId xmlns:a16="http://schemas.microsoft.com/office/drawing/2014/main" id="{345C99F0-484D-4137-99CD-5F00B25CC100}"/>
              </a:ext>
            </a:extLst>
          </p:cNvPr>
          <p:cNvCxnSpPr>
            <a:cxnSpLocks/>
          </p:cNvCxnSpPr>
          <p:nvPr/>
        </p:nvCxnSpPr>
        <p:spPr>
          <a:xfrm rot="16200000" flipV="1">
            <a:off x="1520731" y="1510722"/>
            <a:ext cx="778368" cy="267820"/>
          </a:xfrm>
          <a:prstGeom prst="curvedConnector3">
            <a:avLst>
              <a:gd name="adj1" fmla="val -1733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Connector: Curved 519">
            <a:extLst>
              <a:ext uri="{FF2B5EF4-FFF2-40B4-BE49-F238E27FC236}">
                <a16:creationId xmlns:a16="http://schemas.microsoft.com/office/drawing/2014/main" id="{54EC78BC-5334-4200-B7A4-E0B447314815}"/>
              </a:ext>
            </a:extLst>
          </p:cNvPr>
          <p:cNvCxnSpPr>
            <a:cxnSpLocks/>
            <a:endCxn id="109" idx="3"/>
          </p:cNvCxnSpPr>
          <p:nvPr/>
        </p:nvCxnSpPr>
        <p:spPr>
          <a:xfrm rot="10800000" flipV="1">
            <a:off x="1641008" y="2037413"/>
            <a:ext cx="427645" cy="43052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Connector: Curved 528">
            <a:extLst>
              <a:ext uri="{FF2B5EF4-FFF2-40B4-BE49-F238E27FC236}">
                <a16:creationId xmlns:a16="http://schemas.microsoft.com/office/drawing/2014/main" id="{B1355681-C511-4E63-AF03-EBE60AEBAA79}"/>
              </a:ext>
            </a:extLst>
          </p:cNvPr>
          <p:cNvCxnSpPr>
            <a:cxnSpLocks/>
          </p:cNvCxnSpPr>
          <p:nvPr/>
        </p:nvCxnSpPr>
        <p:spPr>
          <a:xfrm rot="16200000" flipV="1">
            <a:off x="1620476" y="1769479"/>
            <a:ext cx="288285" cy="255465"/>
          </a:xfrm>
          <a:prstGeom prst="curvedConnector3">
            <a:avLst>
              <a:gd name="adj1" fmla="val 2672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" name="TextBox 531">
            <a:extLst>
              <a:ext uri="{FF2B5EF4-FFF2-40B4-BE49-F238E27FC236}">
                <a16:creationId xmlns:a16="http://schemas.microsoft.com/office/drawing/2014/main" id="{81D8D16B-19B5-41BB-9B13-52F1744CA862}"/>
              </a:ext>
            </a:extLst>
          </p:cNvPr>
          <p:cNvSpPr txBox="1"/>
          <p:nvPr/>
        </p:nvSpPr>
        <p:spPr>
          <a:xfrm>
            <a:off x="1690240" y="1265767"/>
            <a:ext cx="8078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7313" algn="l"/>
              </a:tabLst>
            </a:pPr>
            <a:r>
              <a:rPr lang="en-GB" sz="1400" i="1" dirty="0"/>
              <a:t>Burned  	for</a:t>
            </a:r>
          </a:p>
          <a:p>
            <a:pPr>
              <a:tabLst>
                <a:tab pos="87313" algn="l"/>
              </a:tabLst>
            </a:pPr>
            <a:r>
              <a:rPr lang="en-GB" sz="1400" i="1" dirty="0"/>
              <a:t>	energy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184C321A-213D-432C-A4F4-A7ED61089FE3}"/>
              </a:ext>
            </a:extLst>
          </p:cNvPr>
          <p:cNvSpPr txBox="1"/>
          <p:nvPr/>
        </p:nvSpPr>
        <p:spPr>
          <a:xfrm>
            <a:off x="-21771" y="2324786"/>
            <a:ext cx="678540" cy="364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GB" sz="1400" i="1" dirty="0"/>
              <a:t>Source </a:t>
            </a:r>
          </a:p>
          <a:p>
            <a:pPr>
              <a:lnSpc>
                <a:spcPts val="1000"/>
              </a:lnSpc>
            </a:pPr>
            <a:r>
              <a:rPr lang="en-GB" sz="1400" i="1" dirty="0"/>
              <a:t>   of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44BF0B5E-EC5F-4BC5-B180-63005C772882}"/>
              </a:ext>
            </a:extLst>
          </p:cNvPr>
          <p:cNvSpPr txBox="1"/>
          <p:nvPr/>
        </p:nvSpPr>
        <p:spPr>
          <a:xfrm>
            <a:off x="6748551" y="696609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OSTWALD PROCESS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295" name="Group 294">
            <a:extLst>
              <a:ext uri="{FF2B5EF4-FFF2-40B4-BE49-F238E27FC236}">
                <a16:creationId xmlns:a16="http://schemas.microsoft.com/office/drawing/2014/main" id="{93DBD52C-59A7-4C48-AFD6-8CD0CB75817E}"/>
              </a:ext>
            </a:extLst>
          </p:cNvPr>
          <p:cNvGrpSpPr/>
          <p:nvPr/>
        </p:nvGrpSpPr>
        <p:grpSpPr>
          <a:xfrm>
            <a:off x="2282997" y="1241349"/>
            <a:ext cx="1506741" cy="808047"/>
            <a:chOff x="2282997" y="1241349"/>
            <a:chExt cx="1506741" cy="808047"/>
          </a:xfrm>
        </p:grpSpPr>
        <p:grpSp>
          <p:nvGrpSpPr>
            <p:cNvPr id="296" name="Group 295">
              <a:extLst>
                <a:ext uri="{FF2B5EF4-FFF2-40B4-BE49-F238E27FC236}">
                  <a16:creationId xmlns:a16="http://schemas.microsoft.com/office/drawing/2014/main" id="{60885CAD-AC67-4B74-999E-81BD92242335}"/>
                </a:ext>
              </a:extLst>
            </p:cNvPr>
            <p:cNvGrpSpPr/>
            <p:nvPr/>
          </p:nvGrpSpPr>
          <p:grpSpPr>
            <a:xfrm>
              <a:off x="2978158" y="1241349"/>
              <a:ext cx="811580" cy="491000"/>
              <a:chOff x="2978158" y="1241349"/>
              <a:chExt cx="811580" cy="491000"/>
            </a:xfrm>
          </p:grpSpPr>
          <p:sp>
            <p:nvSpPr>
              <p:cNvPr id="301" name="Rectangle: Rounded Corners 300">
                <a:extLst>
                  <a:ext uri="{FF2B5EF4-FFF2-40B4-BE49-F238E27FC236}">
                    <a16:creationId xmlns:a16="http://schemas.microsoft.com/office/drawing/2014/main" id="{A9AEF3BB-3044-42A7-8525-13290E6B8503}"/>
                  </a:ext>
                </a:extLst>
              </p:cNvPr>
              <p:cNvSpPr/>
              <p:nvPr/>
            </p:nvSpPr>
            <p:spPr>
              <a:xfrm>
                <a:off x="2978158" y="1241349"/>
                <a:ext cx="791570" cy="491000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2" name="TextBox 301">
                <a:extLst>
                  <a:ext uri="{FF2B5EF4-FFF2-40B4-BE49-F238E27FC236}">
                    <a16:creationId xmlns:a16="http://schemas.microsoft.com/office/drawing/2014/main" id="{86973DBD-F6EC-41EB-B938-C1A152375AAD}"/>
                  </a:ext>
                </a:extLst>
              </p:cNvPr>
              <p:cNvSpPr txBox="1"/>
              <p:nvPr/>
            </p:nvSpPr>
            <p:spPr>
              <a:xfrm>
                <a:off x="2998168" y="1252895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Methane</a:t>
                </a:r>
              </a:p>
              <a:p>
                <a:pPr algn="ctr"/>
                <a:r>
                  <a:rPr lang="en-GB" sz="1400" b="1" dirty="0"/>
                  <a:t>(CH</a:t>
                </a:r>
                <a:r>
                  <a:rPr lang="en-GB" sz="1400" b="1" baseline="-25000" dirty="0"/>
                  <a:t>4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297" name="Group 296">
              <a:extLst>
                <a:ext uri="{FF2B5EF4-FFF2-40B4-BE49-F238E27FC236}">
                  <a16:creationId xmlns:a16="http://schemas.microsoft.com/office/drawing/2014/main" id="{97A8BE14-0897-4929-BB90-DBF4EDDFBB4E}"/>
                </a:ext>
              </a:extLst>
            </p:cNvPr>
            <p:cNvGrpSpPr/>
            <p:nvPr/>
          </p:nvGrpSpPr>
          <p:grpSpPr>
            <a:xfrm>
              <a:off x="2282997" y="1418968"/>
              <a:ext cx="715174" cy="630428"/>
              <a:chOff x="2282997" y="1418968"/>
              <a:chExt cx="715174" cy="630428"/>
            </a:xfrm>
          </p:grpSpPr>
          <p:sp>
            <p:nvSpPr>
              <p:cNvPr id="298" name="TextBox 297">
                <a:extLst>
                  <a:ext uri="{FF2B5EF4-FFF2-40B4-BE49-F238E27FC236}">
                    <a16:creationId xmlns:a16="http://schemas.microsoft.com/office/drawing/2014/main" id="{3949C57D-19C7-413F-AA1D-A27DE2A58669}"/>
                  </a:ext>
                </a:extLst>
              </p:cNvPr>
              <p:cNvSpPr txBox="1"/>
              <p:nvPr/>
            </p:nvSpPr>
            <p:spPr>
              <a:xfrm>
                <a:off x="2282997" y="1418968"/>
                <a:ext cx="69298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tabLst>
                    <a:tab pos="180975" algn="l"/>
                  </a:tabLst>
                </a:pPr>
                <a:r>
                  <a:rPr lang="en-GB" sz="1400" i="1" dirty="0"/>
                  <a:t>Source 	of</a:t>
                </a:r>
              </a:p>
            </p:txBody>
          </p:sp>
          <p:cxnSp>
            <p:nvCxnSpPr>
              <p:cNvPr id="300" name="Connector: Curved 299">
                <a:extLst>
                  <a:ext uri="{FF2B5EF4-FFF2-40B4-BE49-F238E27FC236}">
                    <a16:creationId xmlns:a16="http://schemas.microsoft.com/office/drawing/2014/main" id="{D03B805E-F8AA-4741-A806-B488CC98C6D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 flipV="1">
                <a:off x="2605331" y="1656557"/>
                <a:ext cx="581057" cy="204622"/>
              </a:xfrm>
              <a:prstGeom prst="curvedConnector2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664DD4D-50EC-4CD7-9D2E-38FE64F04D67}"/>
              </a:ext>
            </a:extLst>
          </p:cNvPr>
          <p:cNvGrpSpPr/>
          <p:nvPr/>
        </p:nvGrpSpPr>
        <p:grpSpPr>
          <a:xfrm>
            <a:off x="3889727" y="693309"/>
            <a:ext cx="1214848" cy="514014"/>
            <a:chOff x="4559270" y="831264"/>
            <a:chExt cx="1214848" cy="514014"/>
          </a:xfrm>
        </p:grpSpPr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056071D8-7DF2-483E-B332-809DC41810D1}"/>
                </a:ext>
              </a:extLst>
            </p:cNvPr>
            <p:cNvSpPr/>
            <p:nvPr/>
          </p:nvSpPr>
          <p:spPr>
            <a:xfrm>
              <a:off x="4559270" y="831264"/>
              <a:ext cx="1214848" cy="51401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8EA1566-F0B5-4721-91DD-8FE868A1D949}"/>
                </a:ext>
              </a:extLst>
            </p:cNvPr>
            <p:cNvSpPr txBox="1"/>
            <p:nvPr/>
          </p:nvSpPr>
          <p:spPr>
            <a:xfrm>
              <a:off x="4582065" y="887969"/>
              <a:ext cx="1173387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Carbon dioxide</a:t>
              </a:r>
            </a:p>
            <a:p>
              <a:pPr algn="ctr"/>
              <a:r>
                <a:rPr lang="en-GB" sz="1400" b="1" dirty="0"/>
                <a:t>(CO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)</a:t>
              </a:r>
            </a:p>
          </p:txBody>
        </p:sp>
      </p:grpSp>
      <p:sp>
        <p:nvSpPr>
          <p:cNvPr id="306" name="TextBox 305">
            <a:extLst>
              <a:ext uri="{FF2B5EF4-FFF2-40B4-BE49-F238E27FC236}">
                <a16:creationId xmlns:a16="http://schemas.microsoft.com/office/drawing/2014/main" id="{52BD12DD-6F5D-498E-845C-D2C79A8AAFCC}"/>
              </a:ext>
            </a:extLst>
          </p:cNvPr>
          <p:cNvSpPr txBox="1"/>
          <p:nvPr/>
        </p:nvSpPr>
        <p:spPr>
          <a:xfrm>
            <a:off x="3733711" y="1168281"/>
            <a:ext cx="75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By-</a:t>
            </a:r>
          </a:p>
          <a:p>
            <a:r>
              <a:rPr lang="en-GB" sz="1400" i="1" dirty="0"/>
              <a:t>product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0E49F32-E857-4D34-9FB0-343A260FC49E}"/>
              </a:ext>
            </a:extLst>
          </p:cNvPr>
          <p:cNvSpPr txBox="1"/>
          <p:nvPr/>
        </p:nvSpPr>
        <p:spPr>
          <a:xfrm>
            <a:off x="5778216" y="202237"/>
            <a:ext cx="20468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Connects to CO</a:t>
            </a:r>
            <a:r>
              <a:rPr lang="en-GB" sz="14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 </a:t>
            </a:r>
            <a:r>
              <a:rPr lang="en-GB" sz="1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SOCME</a:t>
            </a:r>
            <a:r>
              <a:rPr lang="en-GB" sz="1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1400" b="1" baseline="-25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Speech Bubble: Rectangle with Corners Rounded 90">
            <a:extLst>
              <a:ext uri="{FF2B5EF4-FFF2-40B4-BE49-F238E27FC236}">
                <a16:creationId xmlns:a16="http://schemas.microsoft.com/office/drawing/2014/main" id="{F303EEEE-F115-4124-96F7-292950F475D5}"/>
              </a:ext>
            </a:extLst>
          </p:cNvPr>
          <p:cNvSpPr/>
          <p:nvPr/>
        </p:nvSpPr>
        <p:spPr>
          <a:xfrm>
            <a:off x="5663280" y="1462919"/>
            <a:ext cx="3396992" cy="2016895"/>
          </a:xfrm>
          <a:prstGeom prst="wedgeRoundRectCallout">
            <a:avLst>
              <a:gd name="adj1" fmla="val -108228"/>
              <a:gd name="adj2" fmla="val -43828"/>
              <a:gd name="adj3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55C424-A82F-4110-AB32-1C41EAC94FD3}"/>
              </a:ext>
            </a:extLst>
          </p:cNvPr>
          <p:cNvSpPr txBox="1"/>
          <p:nvPr/>
        </p:nvSpPr>
        <p:spPr>
          <a:xfrm>
            <a:off x="5749305" y="1670675"/>
            <a:ext cx="32332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Synthesis gas</a:t>
            </a:r>
            <a:r>
              <a:rPr lang="en-GB" dirty="0"/>
              <a:t>: </a:t>
            </a:r>
            <a:r>
              <a:rPr lang="en-US" b="1" dirty="0"/>
              <a:t>H</a:t>
            </a:r>
            <a:r>
              <a:rPr lang="en-US" b="1" baseline="-25000" dirty="0"/>
              <a:t>2</a:t>
            </a:r>
            <a:r>
              <a:rPr lang="en-US" b="1" dirty="0"/>
              <a:t>, CO, CO</a:t>
            </a:r>
            <a:r>
              <a:rPr lang="en-US" b="1" baseline="-25000" dirty="0"/>
              <a:t>2,</a:t>
            </a:r>
            <a:r>
              <a:rPr lang="en-US" b="1" dirty="0"/>
              <a:t> H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</a:p>
          <a:p>
            <a:r>
              <a:rPr lang="en-GB" dirty="0"/>
              <a:t>from fossil fuels by ‘steam reforming’ (high T, P)</a:t>
            </a:r>
          </a:p>
          <a:p>
            <a:endParaRPr lang="en-GB" dirty="0"/>
          </a:p>
          <a:p>
            <a:r>
              <a:rPr lang="en-CA" dirty="0"/>
              <a:t>CH</a:t>
            </a:r>
            <a:r>
              <a:rPr lang="en-CA" baseline="-25000" dirty="0"/>
              <a:t>4</a:t>
            </a:r>
            <a:r>
              <a:rPr lang="en-CA" dirty="0"/>
              <a:t> + H</a:t>
            </a:r>
            <a:r>
              <a:rPr lang="en-CA" baseline="-25000" dirty="0"/>
              <a:t>2</a:t>
            </a:r>
            <a:r>
              <a:rPr lang="en-CA" dirty="0"/>
              <a:t>O                CO + 3H</a:t>
            </a:r>
            <a:r>
              <a:rPr lang="en-CA" baseline="-25000" dirty="0"/>
              <a:t>2</a:t>
            </a:r>
            <a:r>
              <a:rPr lang="en-CA" dirty="0"/>
              <a:t> </a:t>
            </a:r>
          </a:p>
          <a:p>
            <a:r>
              <a:rPr lang="en-CA" dirty="0"/>
              <a:t>CO</a:t>
            </a:r>
            <a:r>
              <a:rPr lang="en-CA" baseline="-25000" dirty="0">
                <a:solidFill>
                  <a:schemeClr val="bg1"/>
                </a:solidFill>
              </a:rPr>
              <a:t>4</a:t>
            </a:r>
            <a:r>
              <a:rPr lang="en-CA" dirty="0"/>
              <a:t> + H</a:t>
            </a:r>
            <a:r>
              <a:rPr lang="en-CA" baseline="-25000" dirty="0"/>
              <a:t>2</a:t>
            </a:r>
            <a:r>
              <a:rPr lang="en-CA" dirty="0"/>
              <a:t>O                CO</a:t>
            </a:r>
            <a:r>
              <a:rPr lang="en-CA" baseline="-25000" dirty="0"/>
              <a:t>2</a:t>
            </a:r>
            <a:r>
              <a:rPr lang="en-CA" dirty="0"/>
              <a:t> + H</a:t>
            </a:r>
            <a:r>
              <a:rPr lang="en-CA" baseline="-25000" dirty="0"/>
              <a:t>2</a:t>
            </a:r>
            <a:endParaRPr lang="en-GB" dirty="0"/>
          </a:p>
          <a:p>
            <a:endParaRPr lang="en-GB" dirty="0"/>
          </a:p>
        </p:txBody>
      </p:sp>
      <p:pic>
        <p:nvPicPr>
          <p:cNvPr id="101" name="Picture 100">
            <a:extLst>
              <a:ext uri="{FF2B5EF4-FFF2-40B4-BE49-F238E27FC236}">
                <a16:creationId xmlns:a16="http://schemas.microsoft.com/office/drawing/2014/main" id="{4755FDB4-E3C8-4BF1-A2BF-B80BDD0FB11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521" y="2887375"/>
            <a:ext cx="389255" cy="151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C0B24832-7EB0-4057-9CA3-2AB5FBDA907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951" y="3141999"/>
            <a:ext cx="389255" cy="1517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0" name="Connector: Curved 109">
            <a:extLst>
              <a:ext uri="{FF2B5EF4-FFF2-40B4-BE49-F238E27FC236}">
                <a16:creationId xmlns:a16="http://schemas.microsoft.com/office/drawing/2014/main" id="{BBB3ABC1-77E3-4509-BD98-2153FB6BECF5}"/>
              </a:ext>
            </a:extLst>
          </p:cNvPr>
          <p:cNvCxnSpPr>
            <a:cxnSpLocks/>
          </p:cNvCxnSpPr>
          <p:nvPr/>
        </p:nvCxnSpPr>
        <p:spPr>
          <a:xfrm flipV="1">
            <a:off x="2558109" y="847020"/>
            <a:ext cx="1299436" cy="1196910"/>
          </a:xfrm>
          <a:prstGeom prst="curvedConnector3">
            <a:avLst>
              <a:gd name="adj1" fmla="val -15243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Speech Bubble: Rectangle with Corners Rounded 110">
            <a:extLst>
              <a:ext uri="{FF2B5EF4-FFF2-40B4-BE49-F238E27FC236}">
                <a16:creationId xmlns:a16="http://schemas.microsoft.com/office/drawing/2014/main" id="{77955673-EC54-400B-9A06-D5F0D663B27E}"/>
              </a:ext>
            </a:extLst>
          </p:cNvPr>
          <p:cNvSpPr/>
          <p:nvPr/>
        </p:nvSpPr>
        <p:spPr>
          <a:xfrm>
            <a:off x="5373791" y="654932"/>
            <a:ext cx="1598730" cy="666648"/>
          </a:xfrm>
          <a:prstGeom prst="wedgeRoundRectCallout">
            <a:avLst>
              <a:gd name="adj1" fmla="val -74597"/>
              <a:gd name="adj2" fmla="val -8957"/>
              <a:gd name="adj3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5E5647ED-88DE-4C9B-8FDE-FC76C3DADF1F}"/>
              </a:ext>
            </a:extLst>
          </p:cNvPr>
          <p:cNvSpPr txBox="1"/>
          <p:nvPr/>
        </p:nvSpPr>
        <p:spPr>
          <a:xfrm>
            <a:off x="5391514" y="613248"/>
            <a:ext cx="1739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Up to 3.5t </a:t>
            </a:r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n-US" dirty="0"/>
              <a:t> for every 1t NH</a:t>
            </a:r>
            <a:r>
              <a:rPr lang="en-US" baseline="-25000" dirty="0"/>
              <a:t>3</a:t>
            </a:r>
            <a:endParaRPr lang="en-GB" baseline="-25000" dirty="0"/>
          </a:p>
        </p:txBody>
      </p:sp>
      <p:sp>
        <p:nvSpPr>
          <p:cNvPr id="89" name="Arrow: Left 26">
            <a:extLst>
              <a:ext uri="{FF2B5EF4-FFF2-40B4-BE49-F238E27FC236}">
                <a16:creationId xmlns:a16="http://schemas.microsoft.com/office/drawing/2014/main" id="{51C3E8BE-B817-4673-A803-289DE4CE1C5C}"/>
              </a:ext>
            </a:extLst>
          </p:cNvPr>
          <p:cNvSpPr/>
          <p:nvPr/>
        </p:nvSpPr>
        <p:spPr>
          <a:xfrm rot="9190539">
            <a:off x="5076903" y="443156"/>
            <a:ext cx="790703" cy="227183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4" name="Arrow: Left 26">
            <a:extLst>
              <a:ext uri="{FF2B5EF4-FFF2-40B4-BE49-F238E27FC236}">
                <a16:creationId xmlns:a16="http://schemas.microsoft.com/office/drawing/2014/main" id="{B70E10E7-A484-4509-851E-DC733F7FB25B}"/>
              </a:ext>
            </a:extLst>
          </p:cNvPr>
          <p:cNvSpPr/>
          <p:nvPr/>
        </p:nvSpPr>
        <p:spPr>
          <a:xfrm rot="8063251">
            <a:off x="4034290" y="2310477"/>
            <a:ext cx="3691963" cy="227183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38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" grpId="0"/>
      <p:bldP spid="290" grpId="0"/>
      <p:bldP spid="306" grpId="0"/>
      <p:bldP spid="90" grpId="0"/>
      <p:bldP spid="91" grpId="0" animBg="1"/>
      <p:bldP spid="4" grpId="0"/>
      <p:bldP spid="111" grpId="0" animBg="1"/>
      <p:bldP spid="112" grpId="0"/>
      <p:bldP spid="89" grpId="0" animBg="1"/>
      <p:bldP spid="2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Oval 95">
            <a:extLst>
              <a:ext uri="{FF2B5EF4-FFF2-40B4-BE49-F238E27FC236}">
                <a16:creationId xmlns:a16="http://schemas.microsoft.com/office/drawing/2014/main" id="{C8A2B383-3C47-4F9B-A855-0B12385F3F83}"/>
              </a:ext>
            </a:extLst>
          </p:cNvPr>
          <p:cNvSpPr/>
          <p:nvPr/>
        </p:nvSpPr>
        <p:spPr>
          <a:xfrm rot="425756">
            <a:off x="432483" y="318631"/>
            <a:ext cx="3437547" cy="295297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55B4743A-FD67-44B0-904F-B3C8E4F63EB0}"/>
              </a:ext>
            </a:extLst>
          </p:cNvPr>
          <p:cNvSpPr/>
          <p:nvPr/>
        </p:nvSpPr>
        <p:spPr>
          <a:xfrm rot="785130">
            <a:off x="2790887" y="16344"/>
            <a:ext cx="2927387" cy="2651091"/>
          </a:xfrm>
          <a:prstGeom prst="ellipse">
            <a:avLst/>
          </a:prstGeom>
          <a:solidFill>
            <a:srgbClr val="E6E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CC23E8D-189D-4574-9CF5-CCA969460633}"/>
              </a:ext>
            </a:extLst>
          </p:cNvPr>
          <p:cNvSpPr/>
          <p:nvPr/>
        </p:nvSpPr>
        <p:spPr>
          <a:xfrm rot="1535783">
            <a:off x="-215785" y="2544746"/>
            <a:ext cx="3505967" cy="2817802"/>
          </a:xfrm>
          <a:prstGeom prst="ellipse">
            <a:avLst/>
          </a:prstGeom>
          <a:solidFill>
            <a:srgbClr val="B0DD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664DD4D-50EC-4CD7-9D2E-38FE64F04D67}"/>
              </a:ext>
            </a:extLst>
          </p:cNvPr>
          <p:cNvGrpSpPr/>
          <p:nvPr/>
        </p:nvGrpSpPr>
        <p:grpSpPr>
          <a:xfrm>
            <a:off x="3889727" y="693309"/>
            <a:ext cx="1214848" cy="514014"/>
            <a:chOff x="4559270" y="831264"/>
            <a:chExt cx="1214848" cy="514014"/>
          </a:xfrm>
        </p:grpSpPr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056071D8-7DF2-483E-B332-809DC41810D1}"/>
                </a:ext>
              </a:extLst>
            </p:cNvPr>
            <p:cNvSpPr/>
            <p:nvPr/>
          </p:nvSpPr>
          <p:spPr>
            <a:xfrm>
              <a:off x="4559270" y="831264"/>
              <a:ext cx="1214848" cy="51401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8EA1566-F0B5-4721-91DD-8FE868A1D949}"/>
                </a:ext>
              </a:extLst>
            </p:cNvPr>
            <p:cNvSpPr txBox="1"/>
            <p:nvPr/>
          </p:nvSpPr>
          <p:spPr>
            <a:xfrm>
              <a:off x="4582065" y="887969"/>
              <a:ext cx="1173387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Carbon dioxide</a:t>
              </a:r>
            </a:p>
            <a:p>
              <a:pPr algn="ctr"/>
              <a:r>
                <a:rPr lang="en-GB" sz="1400" b="1" dirty="0"/>
                <a:t>(CO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)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4C1FE0F-F29F-44BD-BB5E-68010421E4D5}"/>
              </a:ext>
            </a:extLst>
          </p:cNvPr>
          <p:cNvGrpSpPr/>
          <p:nvPr/>
        </p:nvGrpSpPr>
        <p:grpSpPr>
          <a:xfrm>
            <a:off x="4751230" y="1300921"/>
            <a:ext cx="791570" cy="369754"/>
            <a:chOff x="4920758" y="1627849"/>
            <a:chExt cx="791570" cy="369754"/>
          </a:xfrm>
        </p:grpSpPr>
        <p:sp>
          <p:nvSpPr>
            <p:cNvPr id="66" name="Rectangle: Rounded Corners 65">
              <a:extLst>
                <a:ext uri="{FF2B5EF4-FFF2-40B4-BE49-F238E27FC236}">
                  <a16:creationId xmlns:a16="http://schemas.microsoft.com/office/drawing/2014/main" id="{0890BAF3-9C39-4E6D-9D6D-3BA4DBC920CD}"/>
                </a:ext>
              </a:extLst>
            </p:cNvPr>
            <p:cNvSpPr/>
            <p:nvPr/>
          </p:nvSpPr>
          <p:spPr>
            <a:xfrm>
              <a:off x="4920758" y="1627849"/>
              <a:ext cx="791570" cy="36975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E2D4D94-3F70-491F-B986-5717D0A954AF}"/>
                </a:ext>
              </a:extLst>
            </p:cNvPr>
            <p:cNvSpPr txBox="1"/>
            <p:nvPr/>
          </p:nvSpPr>
          <p:spPr>
            <a:xfrm>
              <a:off x="4920758" y="1693741"/>
              <a:ext cx="79157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Air</a:t>
              </a:r>
            </a:p>
          </p:txBody>
        </p:sp>
      </p:grp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3D31D88F-690C-49C0-88D8-E105B72955A6}"/>
              </a:ext>
            </a:extLst>
          </p:cNvPr>
          <p:cNvSpPr/>
          <p:nvPr/>
        </p:nvSpPr>
        <p:spPr>
          <a:xfrm>
            <a:off x="2978158" y="1241349"/>
            <a:ext cx="791570" cy="491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707E4AC-DADA-4947-9391-D9412651AD72}"/>
              </a:ext>
            </a:extLst>
          </p:cNvPr>
          <p:cNvSpPr txBox="1"/>
          <p:nvPr/>
        </p:nvSpPr>
        <p:spPr>
          <a:xfrm>
            <a:off x="2998168" y="1252895"/>
            <a:ext cx="79157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/>
              <a:t>Methane</a:t>
            </a:r>
          </a:p>
          <a:p>
            <a:pPr algn="ctr"/>
            <a:r>
              <a:rPr lang="en-GB" sz="1400" b="1" dirty="0"/>
              <a:t>(CH</a:t>
            </a:r>
            <a:r>
              <a:rPr lang="en-GB" sz="1400" b="1" baseline="-25000" dirty="0"/>
              <a:t>4</a:t>
            </a:r>
            <a:r>
              <a:rPr lang="en-GB" sz="1400" b="1" dirty="0"/>
              <a:t>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BC3B220-A010-40E2-8C20-1641D457620E}"/>
              </a:ext>
            </a:extLst>
          </p:cNvPr>
          <p:cNvSpPr txBox="1"/>
          <p:nvPr/>
        </p:nvSpPr>
        <p:spPr>
          <a:xfrm>
            <a:off x="35945" y="4255689"/>
            <a:ext cx="176072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REACTION CONDITIONS 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9345F02-A3AF-4F1C-9D71-9AB0B4E0BBA7}"/>
              </a:ext>
            </a:extLst>
          </p:cNvPr>
          <p:cNvGrpSpPr/>
          <p:nvPr/>
        </p:nvGrpSpPr>
        <p:grpSpPr>
          <a:xfrm>
            <a:off x="1650094" y="2868056"/>
            <a:ext cx="803924" cy="523500"/>
            <a:chOff x="2709029" y="3310644"/>
            <a:chExt cx="803924" cy="588662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B6BDFFF5-1D21-4638-BFA8-A630DD036AB4}"/>
                </a:ext>
              </a:extLst>
            </p:cNvPr>
            <p:cNvSpPr/>
            <p:nvPr/>
          </p:nvSpPr>
          <p:spPr>
            <a:xfrm>
              <a:off x="2721383" y="3310644"/>
              <a:ext cx="791570" cy="588662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7B32869-6FC8-48FA-B7F6-BD3B400258E9}"/>
                </a:ext>
              </a:extLst>
            </p:cNvPr>
            <p:cNvSpPr txBox="1"/>
            <p:nvPr/>
          </p:nvSpPr>
          <p:spPr>
            <a:xfrm>
              <a:off x="2709029" y="3368318"/>
              <a:ext cx="79157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Fe-based</a:t>
              </a:r>
            </a:p>
            <a:p>
              <a:pPr algn="ctr"/>
              <a:r>
                <a:rPr lang="en-GB" sz="1400" b="1" dirty="0"/>
                <a:t>catalyst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5D7526-F1F3-4934-80E0-95BBAA6BBEB2}"/>
              </a:ext>
            </a:extLst>
          </p:cNvPr>
          <p:cNvGrpSpPr/>
          <p:nvPr/>
        </p:nvGrpSpPr>
        <p:grpSpPr>
          <a:xfrm>
            <a:off x="278438" y="2913962"/>
            <a:ext cx="1154733" cy="331933"/>
            <a:chOff x="2728629" y="3289431"/>
            <a:chExt cx="798426" cy="588662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55AA3143-CE94-4344-B86B-0A8FD459B8AD}"/>
                </a:ext>
              </a:extLst>
            </p:cNvPr>
            <p:cNvSpPr/>
            <p:nvPr/>
          </p:nvSpPr>
          <p:spPr>
            <a:xfrm>
              <a:off x="2728629" y="3289431"/>
              <a:ext cx="791570" cy="588662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73F7935-8976-432B-AD9D-9D66E02D473A}"/>
                </a:ext>
              </a:extLst>
            </p:cNvPr>
            <p:cNvSpPr txBox="1"/>
            <p:nvPr/>
          </p:nvSpPr>
          <p:spPr>
            <a:xfrm>
              <a:off x="2735485" y="3334882"/>
              <a:ext cx="791570" cy="43088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High pressure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84BDDA4-A704-423A-81F2-31310EFFFA80}"/>
              </a:ext>
            </a:extLst>
          </p:cNvPr>
          <p:cNvGrpSpPr/>
          <p:nvPr/>
        </p:nvGrpSpPr>
        <p:grpSpPr>
          <a:xfrm>
            <a:off x="435389" y="3399763"/>
            <a:ext cx="1018844" cy="557865"/>
            <a:chOff x="1047758" y="4322305"/>
            <a:chExt cx="1018844" cy="531448"/>
          </a:xfrm>
        </p:grpSpPr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7AE3491F-96C5-4A89-B7D9-0EC68C650919}"/>
                </a:ext>
              </a:extLst>
            </p:cNvPr>
            <p:cNvSpPr/>
            <p:nvPr/>
          </p:nvSpPr>
          <p:spPr>
            <a:xfrm>
              <a:off x="1047758" y="4322305"/>
              <a:ext cx="1018844" cy="531448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3F54270-5829-4AF0-81B2-4A1A8DF97E0C}"/>
                </a:ext>
              </a:extLst>
            </p:cNvPr>
            <p:cNvSpPr txBox="1"/>
            <p:nvPr/>
          </p:nvSpPr>
          <p:spPr>
            <a:xfrm>
              <a:off x="1095064" y="4343623"/>
              <a:ext cx="950719" cy="3890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High temperature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D2FFD76-A20C-4A20-B6EE-3768E29104BD}"/>
              </a:ext>
            </a:extLst>
          </p:cNvPr>
          <p:cNvGrpSpPr/>
          <p:nvPr/>
        </p:nvGrpSpPr>
        <p:grpSpPr>
          <a:xfrm>
            <a:off x="2068652" y="4359036"/>
            <a:ext cx="965089" cy="363800"/>
            <a:chOff x="2709028" y="3289431"/>
            <a:chExt cx="965089" cy="588662"/>
          </a:xfrm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F72706A7-18B7-4E48-BC63-94FE4B0E9DE0}"/>
                </a:ext>
              </a:extLst>
            </p:cNvPr>
            <p:cNvSpPr/>
            <p:nvPr/>
          </p:nvSpPr>
          <p:spPr>
            <a:xfrm>
              <a:off x="2728628" y="3289431"/>
              <a:ext cx="945489" cy="588662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5A52368-7C92-4127-A868-C6F3B3250129}"/>
                </a:ext>
              </a:extLst>
            </p:cNvPr>
            <p:cNvSpPr txBox="1"/>
            <p:nvPr/>
          </p:nvSpPr>
          <p:spPr>
            <a:xfrm>
              <a:off x="2709028" y="3368317"/>
              <a:ext cx="965089" cy="223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Equilibrium</a:t>
              </a: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946BDF82-0872-402D-A080-156D801466A9}"/>
              </a:ext>
            </a:extLst>
          </p:cNvPr>
          <p:cNvSpPr txBox="1"/>
          <p:nvPr/>
        </p:nvSpPr>
        <p:spPr>
          <a:xfrm>
            <a:off x="3248581" y="255216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CHEMICAL INPUT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A3AF75FE-A320-471D-A8F5-87E854BDC47D}"/>
              </a:ext>
            </a:extLst>
          </p:cNvPr>
          <p:cNvSpPr/>
          <p:nvPr/>
        </p:nvSpPr>
        <p:spPr>
          <a:xfrm>
            <a:off x="2908175" y="1846537"/>
            <a:ext cx="2591489" cy="2680538"/>
          </a:xfrm>
          <a:prstGeom prst="ellipse">
            <a:avLst/>
          </a:prstGeom>
          <a:solidFill>
            <a:srgbClr val="FDF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9D24FEA-F1FE-4F68-9F05-977AB7F29148}"/>
              </a:ext>
            </a:extLst>
          </p:cNvPr>
          <p:cNvSpPr txBox="1"/>
          <p:nvPr/>
        </p:nvSpPr>
        <p:spPr>
          <a:xfrm>
            <a:off x="3256704" y="1960230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CORE REACTION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DA74262-C1E1-4155-B1AB-412AE8446503}"/>
              </a:ext>
            </a:extLst>
          </p:cNvPr>
          <p:cNvSpPr txBox="1"/>
          <p:nvPr/>
        </p:nvSpPr>
        <p:spPr>
          <a:xfrm>
            <a:off x="1254279" y="385458"/>
            <a:ext cx="1610227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ENERGY INPUT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4945697-B5D8-43FE-A05A-BC130019B16C}"/>
              </a:ext>
            </a:extLst>
          </p:cNvPr>
          <p:cNvGrpSpPr/>
          <p:nvPr/>
        </p:nvGrpSpPr>
        <p:grpSpPr>
          <a:xfrm>
            <a:off x="1976934" y="2047526"/>
            <a:ext cx="1042418" cy="524641"/>
            <a:chOff x="2173662" y="1804162"/>
            <a:chExt cx="1042418" cy="524641"/>
          </a:xfrm>
        </p:grpSpPr>
        <p:sp>
          <p:nvSpPr>
            <p:cNvPr id="102" name="Rectangle: Rounded Corners 101">
              <a:extLst>
                <a:ext uri="{FF2B5EF4-FFF2-40B4-BE49-F238E27FC236}">
                  <a16:creationId xmlns:a16="http://schemas.microsoft.com/office/drawing/2014/main" id="{F658D1D8-9575-4F09-B261-50903C0203AA}"/>
                </a:ext>
              </a:extLst>
            </p:cNvPr>
            <p:cNvSpPr/>
            <p:nvPr/>
          </p:nvSpPr>
          <p:spPr>
            <a:xfrm>
              <a:off x="2173662" y="1804162"/>
              <a:ext cx="1038380" cy="52464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55A5ABBD-8E19-4F8A-A597-9B5A1D9B1A1A}"/>
                </a:ext>
              </a:extLst>
            </p:cNvPr>
            <p:cNvSpPr txBox="1"/>
            <p:nvPr/>
          </p:nvSpPr>
          <p:spPr>
            <a:xfrm>
              <a:off x="2177699" y="1848789"/>
              <a:ext cx="1038381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Hydrocarbon</a:t>
              </a:r>
            </a:p>
            <a:p>
              <a:pPr algn="ctr"/>
              <a:r>
                <a:rPr lang="en-GB" sz="1400" b="1" dirty="0"/>
                <a:t>fuels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E287634-9469-4EEA-8514-E869E5DD2996}"/>
              </a:ext>
            </a:extLst>
          </p:cNvPr>
          <p:cNvGrpSpPr/>
          <p:nvPr/>
        </p:nvGrpSpPr>
        <p:grpSpPr>
          <a:xfrm>
            <a:off x="862196" y="838723"/>
            <a:ext cx="934473" cy="469024"/>
            <a:chOff x="751666" y="769542"/>
            <a:chExt cx="934473" cy="469024"/>
          </a:xfrm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5109A27D-01F6-4366-A0BF-D1EBC9C9A485}"/>
                </a:ext>
              </a:extLst>
            </p:cNvPr>
            <p:cNvSpPr/>
            <p:nvPr/>
          </p:nvSpPr>
          <p:spPr>
            <a:xfrm>
              <a:off x="751666" y="769542"/>
              <a:ext cx="924390" cy="4690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25BFAC7-F8D2-4601-8ECE-F548099B091C}"/>
                </a:ext>
              </a:extLst>
            </p:cNvPr>
            <p:cNvSpPr txBox="1"/>
            <p:nvPr/>
          </p:nvSpPr>
          <p:spPr>
            <a:xfrm>
              <a:off x="761749" y="780571"/>
              <a:ext cx="92439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Waste heat boiler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287DFAF-16C8-44C6-9F6C-C45512F5F79A}"/>
              </a:ext>
            </a:extLst>
          </p:cNvPr>
          <p:cNvGrpSpPr/>
          <p:nvPr/>
        </p:nvGrpSpPr>
        <p:grpSpPr>
          <a:xfrm>
            <a:off x="694857" y="1468291"/>
            <a:ext cx="954822" cy="291544"/>
            <a:chOff x="593900" y="1656890"/>
            <a:chExt cx="954822" cy="291544"/>
          </a:xfrm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63014DCE-54AA-4C4A-859D-ECB2A21A3965}"/>
                </a:ext>
              </a:extLst>
            </p:cNvPr>
            <p:cNvSpPr/>
            <p:nvPr/>
          </p:nvSpPr>
          <p:spPr>
            <a:xfrm>
              <a:off x="593900" y="1656890"/>
              <a:ext cx="944907" cy="29154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FA148FBE-1077-4C0C-B79D-7DB70EC7E620}"/>
                </a:ext>
              </a:extLst>
            </p:cNvPr>
            <p:cNvSpPr txBox="1"/>
            <p:nvPr/>
          </p:nvSpPr>
          <p:spPr>
            <a:xfrm>
              <a:off x="593900" y="1702999"/>
              <a:ext cx="95482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Heater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E8EB65D-16E4-4AB5-BAF2-0CFAF94B9A4D}"/>
              </a:ext>
            </a:extLst>
          </p:cNvPr>
          <p:cNvGrpSpPr/>
          <p:nvPr/>
        </p:nvGrpSpPr>
        <p:grpSpPr>
          <a:xfrm>
            <a:off x="703973" y="1941442"/>
            <a:ext cx="948945" cy="309377"/>
            <a:chOff x="589862" y="1987448"/>
            <a:chExt cx="948945" cy="309377"/>
          </a:xfrm>
        </p:grpSpPr>
        <p:sp>
          <p:nvSpPr>
            <p:cNvPr id="108" name="Rectangle: Rounded Corners 107">
              <a:extLst>
                <a:ext uri="{FF2B5EF4-FFF2-40B4-BE49-F238E27FC236}">
                  <a16:creationId xmlns:a16="http://schemas.microsoft.com/office/drawing/2014/main" id="{B44614AF-3AB0-4FD0-B8E4-ACF9B999CB73}"/>
                </a:ext>
              </a:extLst>
            </p:cNvPr>
            <p:cNvSpPr/>
            <p:nvPr/>
          </p:nvSpPr>
          <p:spPr>
            <a:xfrm>
              <a:off x="593900" y="1987448"/>
              <a:ext cx="944907" cy="309377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F9903EAF-AB5A-40AD-A6AE-8D34FD288FDB}"/>
                </a:ext>
              </a:extLst>
            </p:cNvPr>
            <p:cNvSpPr txBox="1"/>
            <p:nvPr/>
          </p:nvSpPr>
          <p:spPr>
            <a:xfrm>
              <a:off x="589862" y="2018749"/>
              <a:ext cx="937034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Compressor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4959DDC8-644F-4671-9182-10A7A6189861}"/>
              </a:ext>
            </a:extLst>
          </p:cNvPr>
          <p:cNvGrpSpPr/>
          <p:nvPr/>
        </p:nvGrpSpPr>
        <p:grpSpPr>
          <a:xfrm>
            <a:off x="3361668" y="2534035"/>
            <a:ext cx="1680836" cy="1770053"/>
            <a:chOff x="4176215" y="5044692"/>
            <a:chExt cx="1680836" cy="1770053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3F32AE33-C962-4823-A3A6-0786529DFDD1}"/>
                </a:ext>
              </a:extLst>
            </p:cNvPr>
            <p:cNvGrpSpPr/>
            <p:nvPr/>
          </p:nvGrpSpPr>
          <p:grpSpPr>
            <a:xfrm>
              <a:off x="4176215" y="5044751"/>
              <a:ext cx="796985" cy="588662"/>
              <a:chOff x="4176215" y="5044750"/>
              <a:chExt cx="796985" cy="588662"/>
            </a:xfrm>
          </p:grpSpPr>
          <p:sp>
            <p:nvSpPr>
              <p:cNvPr id="127" name="Rectangle: Rounded Corners 126">
                <a:extLst>
                  <a:ext uri="{FF2B5EF4-FFF2-40B4-BE49-F238E27FC236}">
                    <a16:creationId xmlns:a16="http://schemas.microsoft.com/office/drawing/2014/main" id="{DA436CA6-4C15-4643-BFDD-700DD36B8A1F}"/>
                  </a:ext>
                </a:extLst>
              </p:cNvPr>
              <p:cNvSpPr/>
              <p:nvPr/>
            </p:nvSpPr>
            <p:spPr>
              <a:xfrm>
                <a:off x="4176215" y="5044750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F48EAC63-24F6-40DB-BF18-E2EDFE20CB41}"/>
                  </a:ext>
                </a:extLst>
              </p:cNvPr>
              <p:cNvSpPr txBox="1"/>
              <p:nvPr/>
            </p:nvSpPr>
            <p:spPr>
              <a:xfrm>
                <a:off x="4181630" y="5143302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Hydrogen</a:t>
                </a:r>
              </a:p>
              <a:p>
                <a:pPr algn="ctr"/>
                <a:r>
                  <a:rPr lang="en-GB" sz="1400" b="1" dirty="0"/>
                  <a:t>(H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F143995F-4DC2-490C-B218-3E84A50A0269}"/>
                </a:ext>
              </a:extLst>
            </p:cNvPr>
            <p:cNvGrpSpPr/>
            <p:nvPr/>
          </p:nvGrpSpPr>
          <p:grpSpPr>
            <a:xfrm>
              <a:off x="5065481" y="5044692"/>
              <a:ext cx="791570" cy="588662"/>
              <a:chOff x="5039872" y="2667930"/>
              <a:chExt cx="791570" cy="588662"/>
            </a:xfrm>
          </p:grpSpPr>
          <p:sp>
            <p:nvSpPr>
              <p:cNvPr id="125" name="Rectangle: Rounded Corners 124">
                <a:extLst>
                  <a:ext uri="{FF2B5EF4-FFF2-40B4-BE49-F238E27FC236}">
                    <a16:creationId xmlns:a16="http://schemas.microsoft.com/office/drawing/2014/main" id="{8D9EFAF7-B7D6-4C94-B289-B8D95FFA13AC}"/>
                  </a:ext>
                </a:extLst>
              </p:cNvPr>
              <p:cNvSpPr/>
              <p:nvPr/>
            </p:nvSpPr>
            <p:spPr>
              <a:xfrm>
                <a:off x="5039872" y="2667930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DD5C90B4-CF79-47F5-BFB6-978F12D69A71}"/>
                  </a:ext>
                </a:extLst>
              </p:cNvPr>
              <p:cNvSpPr txBox="1"/>
              <p:nvPr/>
            </p:nvSpPr>
            <p:spPr>
              <a:xfrm>
                <a:off x="5055575" y="2742148"/>
                <a:ext cx="77586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Nitrogen</a:t>
                </a:r>
              </a:p>
              <a:p>
                <a:pPr algn="ctr"/>
                <a:r>
                  <a:rPr lang="en-GB" sz="1400" b="1" dirty="0"/>
                  <a:t>(N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AF6F37B0-A28E-4588-BB69-E74A89C1C79E}"/>
                </a:ext>
              </a:extLst>
            </p:cNvPr>
            <p:cNvGrpSpPr/>
            <p:nvPr/>
          </p:nvGrpSpPr>
          <p:grpSpPr>
            <a:xfrm>
              <a:off x="4592868" y="6226083"/>
              <a:ext cx="812263" cy="588662"/>
              <a:chOff x="4525691" y="3850699"/>
              <a:chExt cx="812263" cy="588662"/>
            </a:xfrm>
          </p:grpSpPr>
          <p:sp>
            <p:nvSpPr>
              <p:cNvPr id="123" name="Rectangle: Rounded Corners 122">
                <a:extLst>
                  <a:ext uri="{FF2B5EF4-FFF2-40B4-BE49-F238E27FC236}">
                    <a16:creationId xmlns:a16="http://schemas.microsoft.com/office/drawing/2014/main" id="{6081D567-5E16-436C-B258-C69207114BA2}"/>
                  </a:ext>
                </a:extLst>
              </p:cNvPr>
              <p:cNvSpPr/>
              <p:nvPr/>
            </p:nvSpPr>
            <p:spPr>
              <a:xfrm>
                <a:off x="4525691" y="3850699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34A611E0-38B6-45C4-B323-844B1971E020}"/>
                  </a:ext>
                </a:extLst>
              </p:cNvPr>
              <p:cNvSpPr txBox="1"/>
              <p:nvPr/>
            </p:nvSpPr>
            <p:spPr>
              <a:xfrm>
                <a:off x="4546384" y="3930205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Ammonia</a:t>
                </a:r>
              </a:p>
              <a:p>
                <a:pPr algn="ctr"/>
                <a:r>
                  <a:rPr lang="en-GB" sz="1400" b="1" dirty="0"/>
                  <a:t>(NH</a:t>
                </a:r>
                <a:r>
                  <a:rPr lang="en-GB" sz="1400" b="1" baseline="-25000" dirty="0"/>
                  <a:t>3</a:t>
                </a:r>
                <a:r>
                  <a:rPr lang="en-GB" sz="1400" b="1" dirty="0"/>
                  <a:t>)</a:t>
                </a:r>
              </a:p>
            </p:txBody>
          </p:sp>
        </p:grpSp>
        <p:cxnSp>
          <p:nvCxnSpPr>
            <p:cNvPr id="121" name="Connector: Curved 120">
              <a:extLst>
                <a:ext uri="{FF2B5EF4-FFF2-40B4-BE49-F238E27FC236}">
                  <a16:creationId xmlns:a16="http://schemas.microsoft.com/office/drawing/2014/main" id="{FE5B48E6-B3BB-496B-991A-00648716E75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939838" y="5709972"/>
              <a:ext cx="586223" cy="447206"/>
            </a:xfrm>
            <a:prstGeom prst="curvedConnector3">
              <a:avLst>
                <a:gd name="adj1" fmla="val 329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ctor: Curved 121">
              <a:extLst>
                <a:ext uri="{FF2B5EF4-FFF2-40B4-BE49-F238E27FC236}">
                  <a16:creationId xmlns:a16="http://schemas.microsoft.com/office/drawing/2014/main" id="{B8403DE2-7D42-4E83-A8BF-85391076AE2E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4492632" y="5705729"/>
              <a:ext cx="586223" cy="447206"/>
            </a:xfrm>
            <a:prstGeom prst="curvedConnector3">
              <a:avLst>
                <a:gd name="adj1" fmla="val 329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9" name="Connector: Curved 218">
            <a:extLst>
              <a:ext uri="{FF2B5EF4-FFF2-40B4-BE49-F238E27FC236}">
                <a16:creationId xmlns:a16="http://schemas.microsoft.com/office/drawing/2014/main" id="{21E7113C-2689-4A6B-866C-9BA26BEEA69A}"/>
              </a:ext>
            </a:extLst>
          </p:cNvPr>
          <p:cNvCxnSpPr>
            <a:cxnSpLocks/>
          </p:cNvCxnSpPr>
          <p:nvPr/>
        </p:nvCxnSpPr>
        <p:spPr>
          <a:xfrm rot="16200000" flipH="1">
            <a:off x="2965854" y="1902820"/>
            <a:ext cx="813856" cy="446591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ctor: Curved 220">
            <a:extLst>
              <a:ext uri="{FF2B5EF4-FFF2-40B4-BE49-F238E27FC236}">
                <a16:creationId xmlns:a16="http://schemas.microsoft.com/office/drawing/2014/main" id="{597C5518-E0B1-40FC-85F6-B0EFE6EFDF98}"/>
              </a:ext>
            </a:extLst>
          </p:cNvPr>
          <p:cNvCxnSpPr>
            <a:cxnSpLocks/>
          </p:cNvCxnSpPr>
          <p:nvPr/>
        </p:nvCxnSpPr>
        <p:spPr>
          <a:xfrm rot="5400000">
            <a:off x="4690212" y="1862136"/>
            <a:ext cx="853440" cy="489320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>
            <a:extLst>
              <a:ext uri="{FF2B5EF4-FFF2-40B4-BE49-F238E27FC236}">
                <a16:creationId xmlns:a16="http://schemas.microsoft.com/office/drawing/2014/main" id="{BA8EB39B-31E2-43AC-B0C7-2BCAA3547130}"/>
              </a:ext>
            </a:extLst>
          </p:cNvPr>
          <p:cNvSpPr txBox="1"/>
          <p:nvPr/>
        </p:nvSpPr>
        <p:spPr>
          <a:xfrm>
            <a:off x="3104818" y="1683416"/>
            <a:ext cx="939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Source of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2D7FEFC4-1243-4235-9235-26EA95FB040B}"/>
              </a:ext>
            </a:extLst>
          </p:cNvPr>
          <p:cNvSpPr txBox="1"/>
          <p:nvPr/>
        </p:nvSpPr>
        <p:spPr>
          <a:xfrm>
            <a:off x="4544726" y="1657131"/>
            <a:ext cx="939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Source of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BCBC9F9B-1C3D-44FB-8995-01E81CBF131C}"/>
              </a:ext>
            </a:extLst>
          </p:cNvPr>
          <p:cNvSpPr txBox="1"/>
          <p:nvPr/>
        </p:nvSpPr>
        <p:spPr>
          <a:xfrm>
            <a:off x="3790211" y="3060027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cxnSp>
        <p:nvCxnSpPr>
          <p:cNvPr id="236" name="Connector: Curved 235">
            <a:extLst>
              <a:ext uri="{FF2B5EF4-FFF2-40B4-BE49-F238E27FC236}">
                <a16:creationId xmlns:a16="http://schemas.microsoft.com/office/drawing/2014/main" id="{34224058-760D-4170-A64E-56104BBA6537}"/>
              </a:ext>
            </a:extLst>
          </p:cNvPr>
          <p:cNvCxnSpPr>
            <a:cxnSpLocks/>
          </p:cNvCxnSpPr>
          <p:nvPr/>
        </p:nvCxnSpPr>
        <p:spPr>
          <a:xfrm flipV="1">
            <a:off x="3772319" y="1225975"/>
            <a:ext cx="586166" cy="236944"/>
          </a:xfrm>
          <a:prstGeom prst="curvedConnector3">
            <a:avLst>
              <a:gd name="adj1" fmla="val 10107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TextBox 239">
            <a:extLst>
              <a:ext uri="{FF2B5EF4-FFF2-40B4-BE49-F238E27FC236}">
                <a16:creationId xmlns:a16="http://schemas.microsoft.com/office/drawing/2014/main" id="{2550E6C6-B73B-4C67-9847-F67EF588D35A}"/>
              </a:ext>
            </a:extLst>
          </p:cNvPr>
          <p:cNvSpPr txBox="1"/>
          <p:nvPr/>
        </p:nvSpPr>
        <p:spPr>
          <a:xfrm>
            <a:off x="3733711" y="1168281"/>
            <a:ext cx="75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By-</a:t>
            </a:r>
          </a:p>
          <a:p>
            <a:r>
              <a:rPr lang="en-GB" sz="1400" i="1" dirty="0"/>
              <a:t>product</a:t>
            </a:r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74CA6CD0-A0E4-48D6-A3AB-00FC9EF33F54}"/>
              </a:ext>
            </a:extLst>
          </p:cNvPr>
          <p:cNvSpPr/>
          <p:nvPr/>
        </p:nvSpPr>
        <p:spPr>
          <a:xfrm rot="7603501">
            <a:off x="4968849" y="852129"/>
            <a:ext cx="4330950" cy="2959511"/>
          </a:xfrm>
          <a:prstGeom prst="ellipse">
            <a:avLst/>
          </a:prstGeom>
          <a:solidFill>
            <a:srgbClr val="FDC7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50" name="Group 249">
            <a:extLst>
              <a:ext uri="{FF2B5EF4-FFF2-40B4-BE49-F238E27FC236}">
                <a16:creationId xmlns:a16="http://schemas.microsoft.com/office/drawing/2014/main" id="{18FC0EB2-A231-44C2-9A60-807611F5B514}"/>
              </a:ext>
            </a:extLst>
          </p:cNvPr>
          <p:cNvGrpSpPr/>
          <p:nvPr/>
        </p:nvGrpSpPr>
        <p:grpSpPr>
          <a:xfrm>
            <a:off x="7367036" y="2883790"/>
            <a:ext cx="791570" cy="474788"/>
            <a:chOff x="6510853" y="4683163"/>
            <a:chExt cx="791570" cy="474788"/>
          </a:xfrm>
        </p:grpSpPr>
        <p:sp>
          <p:nvSpPr>
            <p:cNvPr id="251" name="Rectangle: Rounded Corners 250">
              <a:extLst>
                <a:ext uri="{FF2B5EF4-FFF2-40B4-BE49-F238E27FC236}">
                  <a16:creationId xmlns:a16="http://schemas.microsoft.com/office/drawing/2014/main" id="{4D620991-1BB6-463C-B554-0E19408E00B8}"/>
                </a:ext>
              </a:extLst>
            </p:cNvPr>
            <p:cNvSpPr/>
            <p:nvPr/>
          </p:nvSpPr>
          <p:spPr>
            <a:xfrm>
              <a:off x="6510853" y="4683163"/>
              <a:ext cx="791570" cy="47478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2" name="TextBox 251">
              <a:extLst>
                <a:ext uri="{FF2B5EF4-FFF2-40B4-BE49-F238E27FC236}">
                  <a16:creationId xmlns:a16="http://schemas.microsoft.com/office/drawing/2014/main" id="{178902F6-1124-4FD6-99F1-AF29C9680A79}"/>
                </a:ext>
              </a:extLst>
            </p:cNvPr>
            <p:cNvSpPr txBox="1"/>
            <p:nvPr/>
          </p:nvSpPr>
          <p:spPr>
            <a:xfrm>
              <a:off x="6510853" y="4683163"/>
              <a:ext cx="79157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Water</a:t>
              </a:r>
            </a:p>
            <a:p>
              <a:pPr algn="ctr"/>
              <a:r>
                <a:rPr lang="en-GB" sz="1400" b="1" dirty="0"/>
                <a:t>(H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O)</a:t>
              </a:r>
            </a:p>
          </p:txBody>
        </p:sp>
      </p:grpSp>
      <p:sp>
        <p:nvSpPr>
          <p:cNvPr id="253" name="TextBox 252">
            <a:extLst>
              <a:ext uri="{FF2B5EF4-FFF2-40B4-BE49-F238E27FC236}">
                <a16:creationId xmlns:a16="http://schemas.microsoft.com/office/drawing/2014/main" id="{EA9D3C35-3D04-4638-B3EA-DB8480B1512D}"/>
              </a:ext>
            </a:extLst>
          </p:cNvPr>
          <p:cNvSpPr txBox="1"/>
          <p:nvPr/>
        </p:nvSpPr>
        <p:spPr>
          <a:xfrm>
            <a:off x="6748551" y="696609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OSTWALD PROCESS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6D9C96DA-F653-4603-A7D8-6974E102CE50}"/>
              </a:ext>
            </a:extLst>
          </p:cNvPr>
          <p:cNvGrpSpPr/>
          <p:nvPr/>
        </p:nvGrpSpPr>
        <p:grpSpPr>
          <a:xfrm>
            <a:off x="5615881" y="3190956"/>
            <a:ext cx="876405" cy="561611"/>
            <a:chOff x="5473785" y="3554380"/>
            <a:chExt cx="876405" cy="561611"/>
          </a:xfrm>
        </p:grpSpPr>
        <p:sp>
          <p:nvSpPr>
            <p:cNvPr id="254" name="Rectangle: Rounded Corners 253">
              <a:extLst>
                <a:ext uri="{FF2B5EF4-FFF2-40B4-BE49-F238E27FC236}">
                  <a16:creationId xmlns:a16="http://schemas.microsoft.com/office/drawing/2014/main" id="{E2D588A6-2C02-46B5-B102-D3F20580F1DD}"/>
                </a:ext>
              </a:extLst>
            </p:cNvPr>
            <p:cNvSpPr/>
            <p:nvPr/>
          </p:nvSpPr>
          <p:spPr>
            <a:xfrm>
              <a:off x="5480278" y="3554380"/>
              <a:ext cx="869912" cy="561611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5" name="TextBox 254">
              <a:extLst>
                <a:ext uri="{FF2B5EF4-FFF2-40B4-BE49-F238E27FC236}">
                  <a16:creationId xmlns:a16="http://schemas.microsoft.com/office/drawing/2014/main" id="{CFFD176E-B100-47D3-A019-4460283DC564}"/>
                </a:ext>
              </a:extLst>
            </p:cNvPr>
            <p:cNvSpPr txBox="1"/>
            <p:nvPr/>
          </p:nvSpPr>
          <p:spPr>
            <a:xfrm>
              <a:off x="5473785" y="3589887"/>
              <a:ext cx="874985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Nitric acid</a:t>
              </a:r>
            </a:p>
            <a:p>
              <a:pPr algn="ctr"/>
              <a:r>
                <a:rPr lang="en-GB" sz="1400" b="1" dirty="0"/>
                <a:t>(HNO</a:t>
              </a:r>
              <a:r>
                <a:rPr lang="en-GB" sz="1400" b="1" baseline="-25000" dirty="0"/>
                <a:t>3</a:t>
              </a:r>
              <a:r>
                <a:rPr lang="en-GB" sz="1400" b="1" dirty="0"/>
                <a:t>)</a:t>
              </a:r>
            </a:p>
          </p:txBody>
        </p:sp>
      </p:grpSp>
      <p:cxnSp>
        <p:nvCxnSpPr>
          <p:cNvPr id="326" name="Connector: Curved 325">
            <a:extLst>
              <a:ext uri="{FF2B5EF4-FFF2-40B4-BE49-F238E27FC236}">
                <a16:creationId xmlns:a16="http://schemas.microsoft.com/office/drawing/2014/main" id="{8597F0A3-99B7-4762-A30B-4969A6146464}"/>
              </a:ext>
            </a:extLst>
          </p:cNvPr>
          <p:cNvCxnSpPr>
            <a:cxnSpLocks/>
          </p:cNvCxnSpPr>
          <p:nvPr/>
        </p:nvCxnSpPr>
        <p:spPr>
          <a:xfrm rot="10800000">
            <a:off x="6489686" y="3254967"/>
            <a:ext cx="894919" cy="85580"/>
          </a:xfrm>
          <a:prstGeom prst="curvedConnector3">
            <a:avLst>
              <a:gd name="adj1" fmla="val 71732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TextBox 329">
            <a:extLst>
              <a:ext uri="{FF2B5EF4-FFF2-40B4-BE49-F238E27FC236}">
                <a16:creationId xmlns:a16="http://schemas.microsoft.com/office/drawing/2014/main" id="{9E4037C8-CC5F-4246-B5BA-01F058FF28EE}"/>
              </a:ext>
            </a:extLst>
          </p:cNvPr>
          <p:cNvSpPr txBox="1"/>
          <p:nvPr/>
        </p:nvSpPr>
        <p:spPr>
          <a:xfrm>
            <a:off x="6501869" y="3260585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cxnSp>
        <p:nvCxnSpPr>
          <p:cNvPr id="401" name="Connector: Curved 400">
            <a:extLst>
              <a:ext uri="{FF2B5EF4-FFF2-40B4-BE49-F238E27FC236}">
                <a16:creationId xmlns:a16="http://schemas.microsoft.com/office/drawing/2014/main" id="{A81213B1-FAED-4F6B-BBAA-91B594979F43}"/>
              </a:ext>
            </a:extLst>
          </p:cNvPr>
          <p:cNvCxnSpPr>
            <a:cxnSpLocks/>
          </p:cNvCxnSpPr>
          <p:nvPr/>
        </p:nvCxnSpPr>
        <p:spPr>
          <a:xfrm rot="10800000">
            <a:off x="2446382" y="3293764"/>
            <a:ext cx="1323066" cy="527560"/>
          </a:xfrm>
          <a:prstGeom prst="curvedConnector3">
            <a:avLst>
              <a:gd name="adj1" fmla="val 77264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nector: Curved 406">
            <a:extLst>
              <a:ext uri="{FF2B5EF4-FFF2-40B4-BE49-F238E27FC236}">
                <a16:creationId xmlns:a16="http://schemas.microsoft.com/office/drawing/2014/main" id="{50EE3910-3D1C-420C-965A-77372C486C7B}"/>
              </a:ext>
            </a:extLst>
          </p:cNvPr>
          <p:cNvCxnSpPr>
            <a:cxnSpLocks/>
          </p:cNvCxnSpPr>
          <p:nvPr/>
        </p:nvCxnSpPr>
        <p:spPr>
          <a:xfrm rot="10800000">
            <a:off x="1416563" y="3219952"/>
            <a:ext cx="2355756" cy="603979"/>
          </a:xfrm>
          <a:prstGeom prst="curvedConnector3">
            <a:avLst>
              <a:gd name="adj1" fmla="val 9059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nector: Curved 412">
            <a:extLst>
              <a:ext uri="{FF2B5EF4-FFF2-40B4-BE49-F238E27FC236}">
                <a16:creationId xmlns:a16="http://schemas.microsoft.com/office/drawing/2014/main" id="{1E7E92F3-9CA4-4925-AD55-8FB84797A75F}"/>
              </a:ext>
            </a:extLst>
          </p:cNvPr>
          <p:cNvCxnSpPr>
            <a:cxnSpLocks/>
          </p:cNvCxnSpPr>
          <p:nvPr/>
        </p:nvCxnSpPr>
        <p:spPr>
          <a:xfrm rot="10800000">
            <a:off x="1423183" y="3740267"/>
            <a:ext cx="2339123" cy="77460"/>
          </a:xfrm>
          <a:prstGeom prst="curvedConnector3">
            <a:avLst>
              <a:gd name="adj1" fmla="val 9303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>
            <a:extLst>
              <a:ext uri="{FF2B5EF4-FFF2-40B4-BE49-F238E27FC236}">
                <a16:creationId xmlns:a16="http://schemas.microsoft.com/office/drawing/2014/main" id="{E16E72E4-1946-44E9-A826-8178E54D8046}"/>
              </a:ext>
            </a:extLst>
          </p:cNvPr>
          <p:cNvSpPr txBox="1"/>
          <p:nvPr/>
        </p:nvSpPr>
        <p:spPr>
          <a:xfrm>
            <a:off x="3071791" y="3518063"/>
            <a:ext cx="94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 requires</a:t>
            </a:r>
          </a:p>
        </p:txBody>
      </p:sp>
      <p:cxnSp>
        <p:nvCxnSpPr>
          <p:cNvPr id="423" name="Connector: Curved 422">
            <a:extLst>
              <a:ext uri="{FF2B5EF4-FFF2-40B4-BE49-F238E27FC236}">
                <a16:creationId xmlns:a16="http://schemas.microsoft.com/office/drawing/2014/main" id="{73DD1E15-F3C5-4F86-A878-00AD3853B95C}"/>
              </a:ext>
            </a:extLst>
          </p:cNvPr>
          <p:cNvCxnSpPr>
            <a:cxnSpLocks/>
            <a:endCxn id="37" idx="0"/>
          </p:cNvCxnSpPr>
          <p:nvPr/>
        </p:nvCxnSpPr>
        <p:spPr>
          <a:xfrm rot="10800000" flipV="1">
            <a:off x="2560997" y="4068268"/>
            <a:ext cx="1212812" cy="290768"/>
          </a:xfrm>
          <a:prstGeom prst="curved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Connector: Curved 434">
            <a:extLst>
              <a:ext uri="{FF2B5EF4-FFF2-40B4-BE49-F238E27FC236}">
                <a16:creationId xmlns:a16="http://schemas.microsoft.com/office/drawing/2014/main" id="{3E89863D-AB0D-4D48-AE92-C27DC879F6A7}"/>
              </a:ext>
            </a:extLst>
          </p:cNvPr>
          <p:cNvCxnSpPr>
            <a:cxnSpLocks/>
          </p:cNvCxnSpPr>
          <p:nvPr/>
        </p:nvCxnSpPr>
        <p:spPr>
          <a:xfrm>
            <a:off x="1428061" y="3938222"/>
            <a:ext cx="1153323" cy="408990"/>
          </a:xfrm>
          <a:prstGeom prst="curvedConnector3">
            <a:avLst>
              <a:gd name="adj1" fmla="val 27088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" name="TextBox 439">
            <a:extLst>
              <a:ext uri="{FF2B5EF4-FFF2-40B4-BE49-F238E27FC236}">
                <a16:creationId xmlns:a16="http://schemas.microsoft.com/office/drawing/2014/main" id="{F3BE3734-7367-477B-973E-DA4193F2F846}"/>
              </a:ext>
            </a:extLst>
          </p:cNvPr>
          <p:cNvSpPr txBox="1"/>
          <p:nvPr/>
        </p:nvSpPr>
        <p:spPr>
          <a:xfrm>
            <a:off x="1959787" y="3953601"/>
            <a:ext cx="1325693" cy="364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GB" sz="1400" i="1" dirty="0"/>
              <a:t>Reaction tends towards</a:t>
            </a:r>
          </a:p>
        </p:txBody>
      </p:sp>
      <p:cxnSp>
        <p:nvCxnSpPr>
          <p:cNvPr id="441" name="Connector: Curved 440">
            <a:extLst>
              <a:ext uri="{FF2B5EF4-FFF2-40B4-BE49-F238E27FC236}">
                <a16:creationId xmlns:a16="http://schemas.microsoft.com/office/drawing/2014/main" id="{C6D55844-6309-4E43-9FCD-4CC6448488E9}"/>
              </a:ext>
            </a:extLst>
          </p:cNvPr>
          <p:cNvCxnSpPr>
            <a:cxnSpLocks/>
          </p:cNvCxnSpPr>
          <p:nvPr/>
        </p:nvCxnSpPr>
        <p:spPr>
          <a:xfrm>
            <a:off x="275390" y="3187703"/>
            <a:ext cx="2297468" cy="1154752"/>
          </a:xfrm>
          <a:prstGeom prst="curvedConnector3">
            <a:avLst>
              <a:gd name="adj1" fmla="val 143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2" name="TextBox 451">
            <a:extLst>
              <a:ext uri="{FF2B5EF4-FFF2-40B4-BE49-F238E27FC236}">
                <a16:creationId xmlns:a16="http://schemas.microsoft.com/office/drawing/2014/main" id="{D5741F29-A639-4BA9-8CC1-B5206E3A47B8}"/>
              </a:ext>
            </a:extLst>
          </p:cNvPr>
          <p:cNvSpPr txBox="1"/>
          <p:nvPr/>
        </p:nvSpPr>
        <p:spPr>
          <a:xfrm>
            <a:off x="962712" y="3944776"/>
            <a:ext cx="902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Influence</a:t>
            </a:r>
          </a:p>
        </p:txBody>
      </p:sp>
      <p:cxnSp>
        <p:nvCxnSpPr>
          <p:cNvPr id="453" name="Connector: Curved 452">
            <a:extLst>
              <a:ext uri="{FF2B5EF4-FFF2-40B4-BE49-F238E27FC236}">
                <a16:creationId xmlns:a16="http://schemas.microsoft.com/office/drawing/2014/main" id="{5AE64E6B-483C-43A3-B6BD-1D978ED93A84}"/>
              </a:ext>
            </a:extLst>
          </p:cNvPr>
          <p:cNvCxnSpPr>
            <a:cxnSpLocks/>
          </p:cNvCxnSpPr>
          <p:nvPr/>
        </p:nvCxnSpPr>
        <p:spPr>
          <a:xfrm rot="16200000" flipH="1">
            <a:off x="658896" y="2380310"/>
            <a:ext cx="660212" cy="410496"/>
          </a:xfrm>
          <a:prstGeom prst="curvedConnector3">
            <a:avLst>
              <a:gd name="adj1" fmla="val 60165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6" name="TextBox 455">
            <a:extLst>
              <a:ext uri="{FF2B5EF4-FFF2-40B4-BE49-F238E27FC236}">
                <a16:creationId xmlns:a16="http://schemas.microsoft.com/office/drawing/2014/main" id="{5B97A8B0-41D2-40BC-BEBD-038AB914C2FB}"/>
              </a:ext>
            </a:extLst>
          </p:cNvPr>
          <p:cNvSpPr txBox="1"/>
          <p:nvPr/>
        </p:nvSpPr>
        <p:spPr>
          <a:xfrm>
            <a:off x="816404" y="2339545"/>
            <a:ext cx="8911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Produces</a:t>
            </a:r>
          </a:p>
        </p:txBody>
      </p:sp>
      <p:cxnSp>
        <p:nvCxnSpPr>
          <p:cNvPr id="457" name="Connector: Curved 456">
            <a:extLst>
              <a:ext uri="{FF2B5EF4-FFF2-40B4-BE49-F238E27FC236}">
                <a16:creationId xmlns:a16="http://schemas.microsoft.com/office/drawing/2014/main" id="{45407E49-8709-4DD0-82A9-F29EE3562D82}"/>
              </a:ext>
            </a:extLst>
          </p:cNvPr>
          <p:cNvCxnSpPr>
            <a:cxnSpLocks/>
            <a:stCxn id="100" idx="1"/>
            <a:endCxn id="32" idx="1"/>
          </p:cNvCxnSpPr>
          <p:nvPr/>
        </p:nvCxnSpPr>
        <p:spPr>
          <a:xfrm rot="10800000" flipV="1">
            <a:off x="435390" y="1073234"/>
            <a:ext cx="426807" cy="2605461"/>
          </a:xfrm>
          <a:prstGeom prst="curvedConnector3">
            <a:avLst>
              <a:gd name="adj1" fmla="val 16633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Connector: Curved 506">
            <a:extLst>
              <a:ext uri="{FF2B5EF4-FFF2-40B4-BE49-F238E27FC236}">
                <a16:creationId xmlns:a16="http://schemas.microsoft.com/office/drawing/2014/main" id="{81D5105C-A462-43F1-9170-C7D10EC8E094}"/>
              </a:ext>
            </a:extLst>
          </p:cNvPr>
          <p:cNvCxnSpPr>
            <a:cxnSpLocks/>
            <a:stCxn id="106" idx="1"/>
          </p:cNvCxnSpPr>
          <p:nvPr/>
        </p:nvCxnSpPr>
        <p:spPr>
          <a:xfrm rot="10800000" flipV="1">
            <a:off x="161419" y="1622121"/>
            <a:ext cx="533438" cy="578733"/>
          </a:xfrm>
          <a:prstGeom prst="curvedConnector2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Connector: Curved 509">
            <a:extLst>
              <a:ext uri="{FF2B5EF4-FFF2-40B4-BE49-F238E27FC236}">
                <a16:creationId xmlns:a16="http://schemas.microsoft.com/office/drawing/2014/main" id="{406F3922-A2C7-4ED7-A5C5-FD1D48087E11}"/>
              </a:ext>
            </a:extLst>
          </p:cNvPr>
          <p:cNvCxnSpPr>
            <a:cxnSpLocks/>
            <a:endCxn id="69" idx="1"/>
          </p:cNvCxnSpPr>
          <p:nvPr/>
        </p:nvCxnSpPr>
        <p:spPr>
          <a:xfrm rot="5400000" flipH="1" flipV="1">
            <a:off x="2605329" y="1656557"/>
            <a:ext cx="581057" cy="204622"/>
          </a:xfrm>
          <a:prstGeom prst="curved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" name="TextBox 511">
            <a:extLst>
              <a:ext uri="{FF2B5EF4-FFF2-40B4-BE49-F238E27FC236}">
                <a16:creationId xmlns:a16="http://schemas.microsoft.com/office/drawing/2014/main" id="{4ADEE8D1-3F37-4E19-9885-DA0D5D735C31}"/>
              </a:ext>
            </a:extLst>
          </p:cNvPr>
          <p:cNvSpPr txBox="1"/>
          <p:nvPr/>
        </p:nvSpPr>
        <p:spPr>
          <a:xfrm>
            <a:off x="2282997" y="1418968"/>
            <a:ext cx="692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80975" algn="l"/>
              </a:tabLst>
            </a:pPr>
            <a:r>
              <a:rPr lang="en-GB" sz="1400" i="1" dirty="0"/>
              <a:t>Source 	of</a:t>
            </a:r>
          </a:p>
        </p:txBody>
      </p:sp>
      <p:cxnSp>
        <p:nvCxnSpPr>
          <p:cNvPr id="513" name="Connector: Curved 512">
            <a:extLst>
              <a:ext uri="{FF2B5EF4-FFF2-40B4-BE49-F238E27FC236}">
                <a16:creationId xmlns:a16="http://schemas.microsoft.com/office/drawing/2014/main" id="{345C99F0-484D-4137-99CD-5F00B25CC100}"/>
              </a:ext>
            </a:extLst>
          </p:cNvPr>
          <p:cNvCxnSpPr>
            <a:cxnSpLocks/>
          </p:cNvCxnSpPr>
          <p:nvPr/>
        </p:nvCxnSpPr>
        <p:spPr>
          <a:xfrm rot="16200000" flipV="1">
            <a:off x="1520731" y="1510722"/>
            <a:ext cx="778368" cy="267820"/>
          </a:xfrm>
          <a:prstGeom prst="curvedConnector3">
            <a:avLst>
              <a:gd name="adj1" fmla="val -1733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Connector: Curved 519">
            <a:extLst>
              <a:ext uri="{FF2B5EF4-FFF2-40B4-BE49-F238E27FC236}">
                <a16:creationId xmlns:a16="http://schemas.microsoft.com/office/drawing/2014/main" id="{54EC78BC-5334-4200-B7A4-E0B447314815}"/>
              </a:ext>
            </a:extLst>
          </p:cNvPr>
          <p:cNvCxnSpPr>
            <a:cxnSpLocks/>
            <a:endCxn id="109" idx="3"/>
          </p:cNvCxnSpPr>
          <p:nvPr/>
        </p:nvCxnSpPr>
        <p:spPr>
          <a:xfrm rot="10800000" flipV="1">
            <a:off x="1641008" y="2037413"/>
            <a:ext cx="427645" cy="43052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Connector: Curved 528">
            <a:extLst>
              <a:ext uri="{FF2B5EF4-FFF2-40B4-BE49-F238E27FC236}">
                <a16:creationId xmlns:a16="http://schemas.microsoft.com/office/drawing/2014/main" id="{B1355681-C511-4E63-AF03-EBE60AEBAA79}"/>
              </a:ext>
            </a:extLst>
          </p:cNvPr>
          <p:cNvCxnSpPr>
            <a:cxnSpLocks/>
          </p:cNvCxnSpPr>
          <p:nvPr/>
        </p:nvCxnSpPr>
        <p:spPr>
          <a:xfrm rot="16200000" flipV="1">
            <a:off x="1620476" y="1769479"/>
            <a:ext cx="288285" cy="255465"/>
          </a:xfrm>
          <a:prstGeom prst="curvedConnector3">
            <a:avLst>
              <a:gd name="adj1" fmla="val 2672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" name="TextBox 531">
            <a:extLst>
              <a:ext uri="{FF2B5EF4-FFF2-40B4-BE49-F238E27FC236}">
                <a16:creationId xmlns:a16="http://schemas.microsoft.com/office/drawing/2014/main" id="{81D8D16B-19B5-41BB-9B13-52F1744CA862}"/>
              </a:ext>
            </a:extLst>
          </p:cNvPr>
          <p:cNvSpPr txBox="1"/>
          <p:nvPr/>
        </p:nvSpPr>
        <p:spPr>
          <a:xfrm>
            <a:off x="1690240" y="1265767"/>
            <a:ext cx="8078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7313" algn="l"/>
              </a:tabLst>
            </a:pPr>
            <a:r>
              <a:rPr lang="en-GB" sz="1400" i="1" dirty="0"/>
              <a:t>Burned  	for</a:t>
            </a:r>
          </a:p>
          <a:p>
            <a:pPr>
              <a:tabLst>
                <a:tab pos="87313" algn="l"/>
              </a:tabLst>
            </a:pPr>
            <a:r>
              <a:rPr lang="en-GB" sz="1400" i="1" dirty="0"/>
              <a:t>	energy</a:t>
            </a:r>
          </a:p>
        </p:txBody>
      </p:sp>
      <p:sp>
        <p:nvSpPr>
          <p:cNvPr id="234" name="Arrow: Left 26">
            <a:extLst>
              <a:ext uri="{FF2B5EF4-FFF2-40B4-BE49-F238E27FC236}">
                <a16:creationId xmlns:a16="http://schemas.microsoft.com/office/drawing/2014/main" id="{B70E10E7-A484-4509-851E-DC733F7FB25B}"/>
              </a:ext>
            </a:extLst>
          </p:cNvPr>
          <p:cNvSpPr/>
          <p:nvPr/>
        </p:nvSpPr>
        <p:spPr>
          <a:xfrm rot="20044692">
            <a:off x="1605032" y="5661704"/>
            <a:ext cx="2429508" cy="227183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184C321A-213D-432C-A4F4-A7ED61089FE3}"/>
              </a:ext>
            </a:extLst>
          </p:cNvPr>
          <p:cNvSpPr txBox="1"/>
          <p:nvPr/>
        </p:nvSpPr>
        <p:spPr>
          <a:xfrm>
            <a:off x="-21771" y="2324786"/>
            <a:ext cx="678540" cy="364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GB" sz="1400" i="1" dirty="0"/>
              <a:t>Source </a:t>
            </a:r>
          </a:p>
          <a:p>
            <a:pPr>
              <a:lnSpc>
                <a:spcPts val="1000"/>
              </a:lnSpc>
            </a:pPr>
            <a:r>
              <a:rPr lang="en-GB" sz="1400" i="1" dirty="0"/>
              <a:t>   of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01A09580-9A7E-4355-9F43-9FF1E844CE8E}"/>
              </a:ext>
            </a:extLst>
          </p:cNvPr>
          <p:cNvSpPr txBox="1"/>
          <p:nvPr/>
        </p:nvSpPr>
        <p:spPr>
          <a:xfrm>
            <a:off x="-56224" y="6241915"/>
            <a:ext cx="163633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INTENDED USES SUBSYSTEM</a:t>
            </a:r>
          </a:p>
        </p:txBody>
      </p:sp>
      <p:cxnSp>
        <p:nvCxnSpPr>
          <p:cNvPr id="316" name="Connector: Curved 315">
            <a:extLst>
              <a:ext uri="{FF2B5EF4-FFF2-40B4-BE49-F238E27FC236}">
                <a16:creationId xmlns:a16="http://schemas.microsoft.com/office/drawing/2014/main" id="{FF7DFAA6-36FC-4A2C-9FD7-F6A8811BBC67}"/>
              </a:ext>
            </a:extLst>
          </p:cNvPr>
          <p:cNvCxnSpPr>
            <a:cxnSpLocks/>
          </p:cNvCxnSpPr>
          <p:nvPr/>
        </p:nvCxnSpPr>
        <p:spPr>
          <a:xfrm rot="10800000" flipV="1">
            <a:off x="6482357" y="2151512"/>
            <a:ext cx="1183414" cy="1102818"/>
          </a:xfrm>
          <a:prstGeom prst="curvedConnector3">
            <a:avLst>
              <a:gd name="adj1" fmla="val 4221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8A0565AC-A0BF-4289-B201-66B93D05C094}"/>
              </a:ext>
            </a:extLst>
          </p:cNvPr>
          <p:cNvGrpSpPr/>
          <p:nvPr/>
        </p:nvGrpSpPr>
        <p:grpSpPr>
          <a:xfrm>
            <a:off x="4538148" y="1090066"/>
            <a:ext cx="3935604" cy="2672089"/>
            <a:chOff x="4538148" y="1090066"/>
            <a:chExt cx="3935604" cy="2672089"/>
          </a:xfrm>
        </p:grpSpPr>
        <p:grpSp>
          <p:nvGrpSpPr>
            <p:cNvPr id="244" name="Group 243">
              <a:extLst>
                <a:ext uri="{FF2B5EF4-FFF2-40B4-BE49-F238E27FC236}">
                  <a16:creationId xmlns:a16="http://schemas.microsoft.com/office/drawing/2014/main" id="{78260DDF-6C63-4174-9DE6-44A6D131D8A1}"/>
                </a:ext>
              </a:extLst>
            </p:cNvPr>
            <p:cNvGrpSpPr/>
            <p:nvPr/>
          </p:nvGrpSpPr>
          <p:grpSpPr>
            <a:xfrm>
              <a:off x="6430761" y="1090066"/>
              <a:ext cx="801485" cy="588662"/>
              <a:chOff x="6344511" y="3064854"/>
              <a:chExt cx="801485" cy="588662"/>
            </a:xfrm>
          </p:grpSpPr>
          <p:sp>
            <p:nvSpPr>
              <p:cNvPr id="245" name="Rectangle: Rounded Corners 244">
                <a:extLst>
                  <a:ext uri="{FF2B5EF4-FFF2-40B4-BE49-F238E27FC236}">
                    <a16:creationId xmlns:a16="http://schemas.microsoft.com/office/drawing/2014/main" id="{DFB9A66F-76AB-4870-8513-14DE08296097}"/>
                  </a:ext>
                </a:extLst>
              </p:cNvPr>
              <p:cNvSpPr/>
              <p:nvPr/>
            </p:nvSpPr>
            <p:spPr>
              <a:xfrm>
                <a:off x="6354426" y="3064854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6" name="TextBox 245">
                <a:extLst>
                  <a:ext uri="{FF2B5EF4-FFF2-40B4-BE49-F238E27FC236}">
                    <a16:creationId xmlns:a16="http://schemas.microsoft.com/office/drawing/2014/main" id="{E7642619-0A85-4694-8EB7-09A704EC9745}"/>
                  </a:ext>
                </a:extLst>
              </p:cNvPr>
              <p:cNvSpPr txBox="1"/>
              <p:nvPr/>
            </p:nvSpPr>
            <p:spPr>
              <a:xfrm>
                <a:off x="6344511" y="3143741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Oxygen</a:t>
                </a:r>
              </a:p>
              <a:p>
                <a:pPr algn="ctr"/>
                <a:r>
                  <a:rPr lang="en-GB" sz="1400" b="1" dirty="0"/>
                  <a:t>(O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247" name="Group 246">
              <a:extLst>
                <a:ext uri="{FF2B5EF4-FFF2-40B4-BE49-F238E27FC236}">
                  <a16:creationId xmlns:a16="http://schemas.microsoft.com/office/drawing/2014/main" id="{E3127AEB-59C8-42B3-B9BE-721C51A767ED}"/>
                </a:ext>
              </a:extLst>
            </p:cNvPr>
            <p:cNvGrpSpPr/>
            <p:nvPr/>
          </p:nvGrpSpPr>
          <p:grpSpPr>
            <a:xfrm>
              <a:off x="6269812" y="2081500"/>
              <a:ext cx="799285" cy="660688"/>
              <a:chOff x="5514994" y="3251224"/>
              <a:chExt cx="799285" cy="733320"/>
            </a:xfrm>
          </p:grpSpPr>
          <p:sp>
            <p:nvSpPr>
              <p:cNvPr id="248" name="Rectangle: Rounded Corners 247">
                <a:extLst>
                  <a:ext uri="{FF2B5EF4-FFF2-40B4-BE49-F238E27FC236}">
                    <a16:creationId xmlns:a16="http://schemas.microsoft.com/office/drawing/2014/main" id="{14BF8AB4-420E-4A0F-A189-1F3F51A64516}"/>
                  </a:ext>
                </a:extLst>
              </p:cNvPr>
              <p:cNvSpPr/>
              <p:nvPr/>
            </p:nvSpPr>
            <p:spPr>
              <a:xfrm>
                <a:off x="5522709" y="3252386"/>
                <a:ext cx="791570" cy="732158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9" name="TextBox 248">
                <a:extLst>
                  <a:ext uri="{FF2B5EF4-FFF2-40B4-BE49-F238E27FC236}">
                    <a16:creationId xmlns:a16="http://schemas.microsoft.com/office/drawing/2014/main" id="{D83A814A-9F80-41E8-B288-D627ABC1C208}"/>
                  </a:ext>
                </a:extLst>
              </p:cNvPr>
              <p:cNvSpPr txBox="1"/>
              <p:nvPr/>
            </p:nvSpPr>
            <p:spPr>
              <a:xfrm>
                <a:off x="5514994" y="3251224"/>
                <a:ext cx="791570" cy="646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Nitrogen monoxide</a:t>
                </a:r>
              </a:p>
              <a:p>
                <a:pPr algn="ctr"/>
                <a:r>
                  <a:rPr lang="en-GB" sz="1400" b="1" dirty="0"/>
                  <a:t>(NO)</a:t>
                </a:r>
              </a:p>
            </p:txBody>
          </p:sp>
        </p:grpSp>
        <p:grpSp>
          <p:nvGrpSpPr>
            <p:cNvPr id="256" name="Group 255">
              <a:extLst>
                <a:ext uri="{FF2B5EF4-FFF2-40B4-BE49-F238E27FC236}">
                  <a16:creationId xmlns:a16="http://schemas.microsoft.com/office/drawing/2014/main" id="{358DEC5E-2E19-4EC5-9A6B-8BBD1F10F3FC}"/>
                </a:ext>
              </a:extLst>
            </p:cNvPr>
            <p:cNvGrpSpPr/>
            <p:nvPr/>
          </p:nvGrpSpPr>
          <p:grpSpPr>
            <a:xfrm>
              <a:off x="7643756" y="1534384"/>
              <a:ext cx="829996" cy="659641"/>
              <a:chOff x="6066292" y="2659312"/>
              <a:chExt cx="829996" cy="732159"/>
            </a:xfrm>
          </p:grpSpPr>
          <p:sp>
            <p:nvSpPr>
              <p:cNvPr id="257" name="Rectangle: Rounded Corners 256">
                <a:extLst>
                  <a:ext uri="{FF2B5EF4-FFF2-40B4-BE49-F238E27FC236}">
                    <a16:creationId xmlns:a16="http://schemas.microsoft.com/office/drawing/2014/main" id="{AD66A473-A7EC-4EF6-A7AA-E7CB82ED858E}"/>
                  </a:ext>
                </a:extLst>
              </p:cNvPr>
              <p:cNvSpPr/>
              <p:nvPr/>
            </p:nvSpPr>
            <p:spPr>
              <a:xfrm>
                <a:off x="6066292" y="2659312"/>
                <a:ext cx="791570" cy="732159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8" name="TextBox 257">
                <a:extLst>
                  <a:ext uri="{FF2B5EF4-FFF2-40B4-BE49-F238E27FC236}">
                    <a16:creationId xmlns:a16="http://schemas.microsoft.com/office/drawing/2014/main" id="{C78DC609-1E55-4271-80AD-1865C8CA68EC}"/>
                  </a:ext>
                </a:extLst>
              </p:cNvPr>
              <p:cNvSpPr txBox="1"/>
              <p:nvPr/>
            </p:nvSpPr>
            <p:spPr>
              <a:xfrm>
                <a:off x="6104718" y="2666700"/>
                <a:ext cx="791570" cy="7173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Nitrogen dioxide</a:t>
                </a:r>
              </a:p>
              <a:p>
                <a:pPr algn="ctr"/>
                <a:r>
                  <a:rPr lang="en-GB" sz="1400" b="1" dirty="0"/>
                  <a:t>(NO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cxnSp>
          <p:nvCxnSpPr>
            <p:cNvPr id="260" name="Connector: Curved 259">
              <a:extLst>
                <a:ext uri="{FF2B5EF4-FFF2-40B4-BE49-F238E27FC236}">
                  <a16:creationId xmlns:a16="http://schemas.microsoft.com/office/drawing/2014/main" id="{6DCB4FBA-8559-4BEB-B65D-5BA8787A11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38148" y="2126960"/>
              <a:ext cx="1759998" cy="1635195"/>
            </a:xfrm>
            <a:prstGeom prst="curvedConnector3">
              <a:avLst>
                <a:gd name="adj1" fmla="val 386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9" name="TextBox 298">
              <a:extLst>
                <a:ext uri="{FF2B5EF4-FFF2-40B4-BE49-F238E27FC236}">
                  <a16:creationId xmlns:a16="http://schemas.microsoft.com/office/drawing/2014/main" id="{E484BFF7-F2C5-425F-BEE8-DDC6DD0427DE}"/>
                </a:ext>
              </a:extLst>
            </p:cNvPr>
            <p:cNvSpPr txBox="1"/>
            <p:nvPr/>
          </p:nvSpPr>
          <p:spPr>
            <a:xfrm>
              <a:off x="5540164" y="1870991"/>
              <a:ext cx="8344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i="1" dirty="0"/>
                <a:t>Reaction</a:t>
              </a:r>
            </a:p>
          </p:txBody>
        </p:sp>
        <p:cxnSp>
          <p:nvCxnSpPr>
            <p:cNvPr id="304" name="Connector: Curved 303">
              <a:extLst>
                <a:ext uri="{FF2B5EF4-FFF2-40B4-BE49-F238E27FC236}">
                  <a16:creationId xmlns:a16="http://schemas.microsoft.com/office/drawing/2014/main" id="{F51FF602-0BDB-469B-B1F9-8ED87AA3B29C}"/>
                </a:ext>
              </a:extLst>
            </p:cNvPr>
            <p:cNvCxnSpPr>
              <a:cxnSpLocks/>
              <a:endCxn id="312" idx="3"/>
            </p:cNvCxnSpPr>
            <p:nvPr/>
          </p:nvCxnSpPr>
          <p:spPr>
            <a:xfrm rot="5400000" flipH="1" flipV="1">
              <a:off x="7068067" y="1854276"/>
              <a:ext cx="606844" cy="582373"/>
            </a:xfrm>
            <a:prstGeom prst="curvedConnector4">
              <a:avLst>
                <a:gd name="adj1" fmla="val 37321"/>
                <a:gd name="adj2" fmla="val 6113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2" name="TextBox 311">
              <a:extLst>
                <a:ext uri="{FF2B5EF4-FFF2-40B4-BE49-F238E27FC236}">
                  <a16:creationId xmlns:a16="http://schemas.microsoft.com/office/drawing/2014/main" id="{31A31C9E-4A91-4FB2-97C4-087915A138E5}"/>
                </a:ext>
              </a:extLst>
            </p:cNvPr>
            <p:cNvSpPr txBox="1"/>
            <p:nvPr/>
          </p:nvSpPr>
          <p:spPr>
            <a:xfrm>
              <a:off x="6828208" y="1688151"/>
              <a:ext cx="8344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i="1" dirty="0"/>
                <a:t>Reaction</a:t>
              </a:r>
            </a:p>
          </p:txBody>
        </p:sp>
        <p:cxnSp>
          <p:nvCxnSpPr>
            <p:cNvPr id="237" name="Connector: Curved 236">
              <a:extLst>
                <a:ext uri="{FF2B5EF4-FFF2-40B4-BE49-F238E27FC236}">
                  <a16:creationId xmlns:a16="http://schemas.microsoft.com/office/drawing/2014/main" id="{20FEEAA2-FD85-4D23-8F27-F514D5689401}"/>
                </a:ext>
              </a:extLst>
            </p:cNvPr>
            <p:cNvCxnSpPr>
              <a:cxnSpLocks/>
              <a:endCxn id="312" idx="3"/>
            </p:cNvCxnSpPr>
            <p:nvPr/>
          </p:nvCxnSpPr>
          <p:spPr>
            <a:xfrm>
              <a:off x="7227525" y="1455445"/>
              <a:ext cx="435151" cy="386595"/>
            </a:xfrm>
            <a:prstGeom prst="curvedConnector3">
              <a:avLst>
                <a:gd name="adj1" fmla="val 72034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Connector: Curved 260">
              <a:extLst>
                <a:ext uri="{FF2B5EF4-FFF2-40B4-BE49-F238E27FC236}">
                  <a16:creationId xmlns:a16="http://schemas.microsoft.com/office/drawing/2014/main" id="{AEC1EE23-36FF-42E8-8397-5E58CCAD092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016559" y="1731470"/>
              <a:ext cx="686458" cy="139930"/>
            </a:xfrm>
            <a:prstGeom prst="curvedConnector3">
              <a:avLst>
                <a:gd name="adj1" fmla="val 296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9" name="TextBox 268">
              <a:extLst>
                <a:ext uri="{FF2B5EF4-FFF2-40B4-BE49-F238E27FC236}">
                  <a16:creationId xmlns:a16="http://schemas.microsoft.com/office/drawing/2014/main" id="{8DBA11DB-DD93-4BD0-8000-932505DD06FF}"/>
                </a:ext>
              </a:extLst>
            </p:cNvPr>
            <p:cNvSpPr txBox="1"/>
            <p:nvPr/>
          </p:nvSpPr>
          <p:spPr>
            <a:xfrm>
              <a:off x="6828209" y="1688151"/>
              <a:ext cx="8344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i="1" dirty="0"/>
                <a:t>Reaction</a:t>
              </a:r>
            </a:p>
          </p:txBody>
        </p:sp>
        <p:grpSp>
          <p:nvGrpSpPr>
            <p:cNvPr id="271" name="Group 270">
              <a:extLst>
                <a:ext uri="{FF2B5EF4-FFF2-40B4-BE49-F238E27FC236}">
                  <a16:creationId xmlns:a16="http://schemas.microsoft.com/office/drawing/2014/main" id="{01CBB692-4A62-483A-8ED2-8AE8D10FD3CC}"/>
                </a:ext>
              </a:extLst>
            </p:cNvPr>
            <p:cNvGrpSpPr/>
            <p:nvPr/>
          </p:nvGrpSpPr>
          <p:grpSpPr>
            <a:xfrm>
              <a:off x="6269813" y="2081500"/>
              <a:ext cx="799285" cy="660688"/>
              <a:chOff x="5514994" y="3251224"/>
              <a:chExt cx="799285" cy="733320"/>
            </a:xfrm>
          </p:grpSpPr>
          <p:sp>
            <p:nvSpPr>
              <p:cNvPr id="272" name="Rectangle: Rounded Corners 271">
                <a:extLst>
                  <a:ext uri="{FF2B5EF4-FFF2-40B4-BE49-F238E27FC236}">
                    <a16:creationId xmlns:a16="http://schemas.microsoft.com/office/drawing/2014/main" id="{DD1786C9-90C0-408E-8CE8-60191386627B}"/>
                  </a:ext>
                </a:extLst>
              </p:cNvPr>
              <p:cNvSpPr/>
              <p:nvPr/>
            </p:nvSpPr>
            <p:spPr>
              <a:xfrm>
                <a:off x="5522709" y="3252386"/>
                <a:ext cx="791570" cy="732158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3" name="TextBox 272">
                <a:extLst>
                  <a:ext uri="{FF2B5EF4-FFF2-40B4-BE49-F238E27FC236}">
                    <a16:creationId xmlns:a16="http://schemas.microsoft.com/office/drawing/2014/main" id="{6FA9A695-CCC2-451D-9E0F-87FD6073B1BD}"/>
                  </a:ext>
                </a:extLst>
              </p:cNvPr>
              <p:cNvSpPr txBox="1"/>
              <p:nvPr/>
            </p:nvSpPr>
            <p:spPr>
              <a:xfrm>
                <a:off x="5514994" y="3251224"/>
                <a:ext cx="791570" cy="646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Nitrogen monoxide</a:t>
                </a:r>
              </a:p>
              <a:p>
                <a:pPr algn="ctr"/>
                <a:r>
                  <a:rPr lang="en-GB" sz="1400" b="1" dirty="0"/>
                  <a:t>(NO)</a:t>
                </a:r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04BCEF9-C831-4F17-BA09-61130CB892B4}"/>
              </a:ext>
            </a:extLst>
          </p:cNvPr>
          <p:cNvGrpSpPr/>
          <p:nvPr/>
        </p:nvGrpSpPr>
        <p:grpSpPr>
          <a:xfrm>
            <a:off x="3981666" y="3688865"/>
            <a:ext cx="1647872" cy="1596790"/>
            <a:chOff x="3981666" y="3688865"/>
            <a:chExt cx="1647872" cy="1596790"/>
          </a:xfrm>
        </p:grpSpPr>
        <p:cxnSp>
          <p:nvCxnSpPr>
            <p:cNvPr id="332" name="Connector: Curved 331">
              <a:extLst>
                <a:ext uri="{FF2B5EF4-FFF2-40B4-BE49-F238E27FC236}">
                  <a16:creationId xmlns:a16="http://schemas.microsoft.com/office/drawing/2014/main" id="{01D9D2A3-6660-4E68-B61B-AF781FCB80D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765208" y="3715950"/>
              <a:ext cx="891416" cy="837245"/>
            </a:xfrm>
            <a:prstGeom prst="curvedConnector3">
              <a:avLst>
                <a:gd name="adj1" fmla="val 427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Connector: Curved 351">
              <a:extLst>
                <a:ext uri="{FF2B5EF4-FFF2-40B4-BE49-F238E27FC236}">
                  <a16:creationId xmlns:a16="http://schemas.microsoft.com/office/drawing/2014/main" id="{667F6C12-4FB7-4CCB-911A-774E31EE4478}"/>
                </a:ext>
              </a:extLst>
            </p:cNvPr>
            <p:cNvCxnSpPr>
              <a:cxnSpLocks/>
              <a:stCxn id="123" idx="2"/>
            </p:cNvCxnSpPr>
            <p:nvPr/>
          </p:nvCxnSpPr>
          <p:spPr>
            <a:xfrm rot="16200000" flipH="1">
              <a:off x="4408589" y="4069605"/>
              <a:ext cx="165849" cy="634814"/>
            </a:xfrm>
            <a:prstGeom prst="curvedConnector2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84F0B32E-FC34-4FFF-A139-7B3F534D2D67}"/>
                </a:ext>
              </a:extLst>
            </p:cNvPr>
            <p:cNvGrpSpPr/>
            <p:nvPr/>
          </p:nvGrpSpPr>
          <p:grpSpPr>
            <a:xfrm>
              <a:off x="3981666" y="4577471"/>
              <a:ext cx="935992" cy="708184"/>
              <a:chOff x="4102883" y="5044750"/>
              <a:chExt cx="935992" cy="765488"/>
            </a:xfrm>
          </p:grpSpPr>
          <p:sp>
            <p:nvSpPr>
              <p:cNvPr id="90" name="Rectangle: Rounded Corners 89">
                <a:extLst>
                  <a:ext uri="{FF2B5EF4-FFF2-40B4-BE49-F238E27FC236}">
                    <a16:creationId xmlns:a16="http://schemas.microsoft.com/office/drawing/2014/main" id="{40838A18-EC48-4A9C-94C0-5C93095546E5}"/>
                  </a:ext>
                </a:extLst>
              </p:cNvPr>
              <p:cNvSpPr/>
              <p:nvPr/>
            </p:nvSpPr>
            <p:spPr>
              <a:xfrm>
                <a:off x="4102884" y="5044750"/>
                <a:ext cx="935991" cy="765488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C905EBBF-C311-432E-AB3B-11C1F046623A}"/>
                  </a:ext>
                </a:extLst>
              </p:cNvPr>
              <p:cNvSpPr txBox="1"/>
              <p:nvPr/>
            </p:nvSpPr>
            <p:spPr>
              <a:xfrm>
                <a:off x="4102883" y="5060218"/>
                <a:ext cx="935992" cy="6986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Ammonium nitrate</a:t>
                </a:r>
              </a:p>
              <a:p>
                <a:pPr algn="ctr"/>
                <a:r>
                  <a:rPr lang="en-GB" sz="1400" b="1" dirty="0"/>
                  <a:t>(NH</a:t>
                </a:r>
                <a:r>
                  <a:rPr lang="en-GB" sz="1400" b="1" baseline="-25000" dirty="0"/>
                  <a:t>4</a:t>
                </a:r>
                <a:r>
                  <a:rPr lang="en-GB" sz="1400" b="1" dirty="0"/>
                  <a:t>NO</a:t>
                </a:r>
                <a:r>
                  <a:rPr lang="en-GB" sz="1400" b="1" baseline="-25000" dirty="0"/>
                  <a:t>3</a:t>
                </a:r>
                <a:r>
                  <a:rPr lang="en-GB" sz="1400" b="1" dirty="0"/>
                  <a:t>)</a:t>
                </a:r>
              </a:p>
            </p:txBody>
          </p:sp>
        </p:grpSp>
        <p:sp>
          <p:nvSpPr>
            <p:cNvPr id="346" name="TextBox 345">
              <a:extLst>
                <a:ext uri="{FF2B5EF4-FFF2-40B4-BE49-F238E27FC236}">
                  <a16:creationId xmlns:a16="http://schemas.microsoft.com/office/drawing/2014/main" id="{5FA6C642-BAC7-4EC9-87A4-2DF9F82F7D7C}"/>
                </a:ext>
              </a:extLst>
            </p:cNvPr>
            <p:cNvSpPr txBox="1"/>
            <p:nvPr/>
          </p:nvSpPr>
          <p:spPr>
            <a:xfrm>
              <a:off x="4351320" y="4219382"/>
              <a:ext cx="8344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i="1" dirty="0"/>
                <a:t>Reaction</a:t>
              </a:r>
            </a:p>
          </p:txBody>
        </p:sp>
      </p:grpSp>
      <p:cxnSp>
        <p:nvCxnSpPr>
          <p:cNvPr id="129" name="Connector: Curved 128">
            <a:extLst>
              <a:ext uri="{FF2B5EF4-FFF2-40B4-BE49-F238E27FC236}">
                <a16:creationId xmlns:a16="http://schemas.microsoft.com/office/drawing/2014/main" id="{949E28CF-CAAF-4AA8-BED1-4BA909062096}"/>
              </a:ext>
            </a:extLst>
          </p:cNvPr>
          <p:cNvCxnSpPr>
            <a:cxnSpLocks/>
          </p:cNvCxnSpPr>
          <p:nvPr/>
        </p:nvCxnSpPr>
        <p:spPr>
          <a:xfrm flipV="1">
            <a:off x="2558109" y="847020"/>
            <a:ext cx="1299436" cy="1196910"/>
          </a:xfrm>
          <a:prstGeom prst="curvedConnector3">
            <a:avLst>
              <a:gd name="adj1" fmla="val -15243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85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" grpId="0"/>
      <p:bldP spid="234" grpId="0" animBg="1"/>
      <p:bldP spid="2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Oval 95">
            <a:extLst>
              <a:ext uri="{FF2B5EF4-FFF2-40B4-BE49-F238E27FC236}">
                <a16:creationId xmlns:a16="http://schemas.microsoft.com/office/drawing/2014/main" id="{C8A2B383-3C47-4F9B-A855-0B12385F3F83}"/>
              </a:ext>
            </a:extLst>
          </p:cNvPr>
          <p:cNvSpPr/>
          <p:nvPr/>
        </p:nvSpPr>
        <p:spPr>
          <a:xfrm rot="425756">
            <a:off x="432483" y="318631"/>
            <a:ext cx="3437547" cy="295297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55B4743A-FD67-44B0-904F-B3C8E4F63EB0}"/>
              </a:ext>
            </a:extLst>
          </p:cNvPr>
          <p:cNvSpPr/>
          <p:nvPr/>
        </p:nvSpPr>
        <p:spPr>
          <a:xfrm rot="785130">
            <a:off x="2790887" y="16344"/>
            <a:ext cx="2927387" cy="2651091"/>
          </a:xfrm>
          <a:prstGeom prst="ellipse">
            <a:avLst/>
          </a:prstGeom>
          <a:solidFill>
            <a:srgbClr val="E6E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CC23E8D-189D-4574-9CF5-CCA969460633}"/>
              </a:ext>
            </a:extLst>
          </p:cNvPr>
          <p:cNvSpPr/>
          <p:nvPr/>
        </p:nvSpPr>
        <p:spPr>
          <a:xfrm rot="1535783">
            <a:off x="-215785" y="2544746"/>
            <a:ext cx="3505967" cy="2817802"/>
          </a:xfrm>
          <a:prstGeom prst="ellipse">
            <a:avLst/>
          </a:prstGeom>
          <a:solidFill>
            <a:srgbClr val="B0DD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4D0BEC05-0E38-439D-940B-FE2630B0E80B}"/>
              </a:ext>
            </a:extLst>
          </p:cNvPr>
          <p:cNvSpPr/>
          <p:nvPr/>
        </p:nvSpPr>
        <p:spPr>
          <a:xfrm rot="498156">
            <a:off x="-1425641" y="4757266"/>
            <a:ext cx="6757530" cy="3364265"/>
          </a:xfrm>
          <a:prstGeom prst="ellipse">
            <a:avLst/>
          </a:prstGeom>
          <a:solidFill>
            <a:srgbClr val="FCC0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39F9F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664DD4D-50EC-4CD7-9D2E-38FE64F04D67}"/>
              </a:ext>
            </a:extLst>
          </p:cNvPr>
          <p:cNvGrpSpPr/>
          <p:nvPr/>
        </p:nvGrpSpPr>
        <p:grpSpPr>
          <a:xfrm>
            <a:off x="3889727" y="693309"/>
            <a:ext cx="1214848" cy="514014"/>
            <a:chOff x="4559270" y="831264"/>
            <a:chExt cx="1214848" cy="514014"/>
          </a:xfrm>
        </p:grpSpPr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056071D8-7DF2-483E-B332-809DC41810D1}"/>
                </a:ext>
              </a:extLst>
            </p:cNvPr>
            <p:cNvSpPr/>
            <p:nvPr/>
          </p:nvSpPr>
          <p:spPr>
            <a:xfrm>
              <a:off x="4559270" y="831264"/>
              <a:ext cx="1214848" cy="51401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8EA1566-F0B5-4721-91DD-8FE868A1D949}"/>
                </a:ext>
              </a:extLst>
            </p:cNvPr>
            <p:cNvSpPr txBox="1"/>
            <p:nvPr/>
          </p:nvSpPr>
          <p:spPr>
            <a:xfrm>
              <a:off x="4582065" y="887969"/>
              <a:ext cx="1173387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Carbon dioxide</a:t>
              </a:r>
            </a:p>
            <a:p>
              <a:pPr algn="ctr"/>
              <a:r>
                <a:rPr lang="en-GB" sz="1400" b="1" dirty="0"/>
                <a:t>(CO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)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4C1FE0F-F29F-44BD-BB5E-68010421E4D5}"/>
              </a:ext>
            </a:extLst>
          </p:cNvPr>
          <p:cNvGrpSpPr/>
          <p:nvPr/>
        </p:nvGrpSpPr>
        <p:grpSpPr>
          <a:xfrm>
            <a:off x="4751230" y="1300921"/>
            <a:ext cx="791570" cy="369754"/>
            <a:chOff x="4920758" y="1627849"/>
            <a:chExt cx="791570" cy="369754"/>
          </a:xfrm>
        </p:grpSpPr>
        <p:sp>
          <p:nvSpPr>
            <p:cNvPr id="66" name="Rectangle: Rounded Corners 65">
              <a:extLst>
                <a:ext uri="{FF2B5EF4-FFF2-40B4-BE49-F238E27FC236}">
                  <a16:creationId xmlns:a16="http://schemas.microsoft.com/office/drawing/2014/main" id="{0890BAF3-9C39-4E6D-9D6D-3BA4DBC920CD}"/>
                </a:ext>
              </a:extLst>
            </p:cNvPr>
            <p:cNvSpPr/>
            <p:nvPr/>
          </p:nvSpPr>
          <p:spPr>
            <a:xfrm>
              <a:off x="4920758" y="1627849"/>
              <a:ext cx="791570" cy="36975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E2D4D94-3F70-491F-B986-5717D0A954AF}"/>
                </a:ext>
              </a:extLst>
            </p:cNvPr>
            <p:cNvSpPr txBox="1"/>
            <p:nvPr/>
          </p:nvSpPr>
          <p:spPr>
            <a:xfrm>
              <a:off x="4920758" y="1693741"/>
              <a:ext cx="79157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Air</a:t>
              </a:r>
            </a:p>
          </p:txBody>
        </p:sp>
      </p:grp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3D31D88F-690C-49C0-88D8-E105B72955A6}"/>
              </a:ext>
            </a:extLst>
          </p:cNvPr>
          <p:cNvSpPr/>
          <p:nvPr/>
        </p:nvSpPr>
        <p:spPr>
          <a:xfrm>
            <a:off x="2978158" y="1241349"/>
            <a:ext cx="791570" cy="491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707E4AC-DADA-4947-9391-D9412651AD72}"/>
              </a:ext>
            </a:extLst>
          </p:cNvPr>
          <p:cNvSpPr txBox="1"/>
          <p:nvPr/>
        </p:nvSpPr>
        <p:spPr>
          <a:xfrm>
            <a:off x="2998168" y="1252895"/>
            <a:ext cx="79157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/>
              <a:t>Methane</a:t>
            </a:r>
          </a:p>
          <a:p>
            <a:pPr algn="ctr"/>
            <a:r>
              <a:rPr lang="en-GB" sz="1400" b="1" dirty="0"/>
              <a:t>(CH</a:t>
            </a:r>
            <a:r>
              <a:rPr lang="en-GB" sz="1400" b="1" baseline="-25000" dirty="0"/>
              <a:t>4</a:t>
            </a:r>
            <a:r>
              <a:rPr lang="en-GB" sz="1400" b="1" dirty="0"/>
              <a:t>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BC3B220-A010-40E2-8C20-1641D457620E}"/>
              </a:ext>
            </a:extLst>
          </p:cNvPr>
          <p:cNvSpPr txBox="1"/>
          <p:nvPr/>
        </p:nvSpPr>
        <p:spPr>
          <a:xfrm>
            <a:off x="35945" y="4255689"/>
            <a:ext cx="176072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REACTION CONDITIONS 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9345F02-A3AF-4F1C-9D71-9AB0B4E0BBA7}"/>
              </a:ext>
            </a:extLst>
          </p:cNvPr>
          <p:cNvGrpSpPr/>
          <p:nvPr/>
        </p:nvGrpSpPr>
        <p:grpSpPr>
          <a:xfrm>
            <a:off x="1650094" y="2868056"/>
            <a:ext cx="803924" cy="523500"/>
            <a:chOff x="2709029" y="3310644"/>
            <a:chExt cx="803924" cy="588662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B6BDFFF5-1D21-4638-BFA8-A630DD036AB4}"/>
                </a:ext>
              </a:extLst>
            </p:cNvPr>
            <p:cNvSpPr/>
            <p:nvPr/>
          </p:nvSpPr>
          <p:spPr>
            <a:xfrm>
              <a:off x="2721383" y="3310644"/>
              <a:ext cx="791570" cy="588662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7B32869-6FC8-48FA-B7F6-BD3B400258E9}"/>
                </a:ext>
              </a:extLst>
            </p:cNvPr>
            <p:cNvSpPr txBox="1"/>
            <p:nvPr/>
          </p:nvSpPr>
          <p:spPr>
            <a:xfrm>
              <a:off x="2709029" y="3368318"/>
              <a:ext cx="79157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Fe-based</a:t>
              </a:r>
            </a:p>
            <a:p>
              <a:pPr algn="ctr"/>
              <a:r>
                <a:rPr lang="en-GB" sz="1400" b="1" dirty="0"/>
                <a:t>catalyst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5D7526-F1F3-4934-80E0-95BBAA6BBEB2}"/>
              </a:ext>
            </a:extLst>
          </p:cNvPr>
          <p:cNvGrpSpPr/>
          <p:nvPr/>
        </p:nvGrpSpPr>
        <p:grpSpPr>
          <a:xfrm>
            <a:off x="278438" y="2913962"/>
            <a:ext cx="1154733" cy="331933"/>
            <a:chOff x="2728629" y="3289431"/>
            <a:chExt cx="798426" cy="588662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55AA3143-CE94-4344-B86B-0A8FD459B8AD}"/>
                </a:ext>
              </a:extLst>
            </p:cNvPr>
            <p:cNvSpPr/>
            <p:nvPr/>
          </p:nvSpPr>
          <p:spPr>
            <a:xfrm>
              <a:off x="2728629" y="3289431"/>
              <a:ext cx="791570" cy="588662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73F7935-8976-432B-AD9D-9D66E02D473A}"/>
                </a:ext>
              </a:extLst>
            </p:cNvPr>
            <p:cNvSpPr txBox="1"/>
            <p:nvPr/>
          </p:nvSpPr>
          <p:spPr>
            <a:xfrm>
              <a:off x="2735485" y="3334882"/>
              <a:ext cx="791570" cy="43088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High pressure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84BDDA4-A704-423A-81F2-31310EFFFA80}"/>
              </a:ext>
            </a:extLst>
          </p:cNvPr>
          <p:cNvGrpSpPr/>
          <p:nvPr/>
        </p:nvGrpSpPr>
        <p:grpSpPr>
          <a:xfrm>
            <a:off x="435389" y="3399763"/>
            <a:ext cx="1018844" cy="557865"/>
            <a:chOff x="1047758" y="4322305"/>
            <a:chExt cx="1018844" cy="531448"/>
          </a:xfrm>
        </p:grpSpPr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7AE3491F-96C5-4A89-B7D9-0EC68C650919}"/>
                </a:ext>
              </a:extLst>
            </p:cNvPr>
            <p:cNvSpPr/>
            <p:nvPr/>
          </p:nvSpPr>
          <p:spPr>
            <a:xfrm>
              <a:off x="1047758" y="4322305"/>
              <a:ext cx="1018844" cy="531448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3F54270-5829-4AF0-81B2-4A1A8DF97E0C}"/>
                </a:ext>
              </a:extLst>
            </p:cNvPr>
            <p:cNvSpPr txBox="1"/>
            <p:nvPr/>
          </p:nvSpPr>
          <p:spPr>
            <a:xfrm>
              <a:off x="1095064" y="4343623"/>
              <a:ext cx="950719" cy="3890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High temperature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D2FFD76-A20C-4A20-B6EE-3768E29104BD}"/>
              </a:ext>
            </a:extLst>
          </p:cNvPr>
          <p:cNvGrpSpPr/>
          <p:nvPr/>
        </p:nvGrpSpPr>
        <p:grpSpPr>
          <a:xfrm>
            <a:off x="2068652" y="4359036"/>
            <a:ext cx="965089" cy="363800"/>
            <a:chOff x="2709028" y="3289431"/>
            <a:chExt cx="965089" cy="588662"/>
          </a:xfrm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F72706A7-18B7-4E48-BC63-94FE4B0E9DE0}"/>
                </a:ext>
              </a:extLst>
            </p:cNvPr>
            <p:cNvSpPr/>
            <p:nvPr/>
          </p:nvSpPr>
          <p:spPr>
            <a:xfrm>
              <a:off x="2728628" y="3289431"/>
              <a:ext cx="945489" cy="588662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5A52368-7C92-4127-A868-C6F3B3250129}"/>
                </a:ext>
              </a:extLst>
            </p:cNvPr>
            <p:cNvSpPr txBox="1"/>
            <p:nvPr/>
          </p:nvSpPr>
          <p:spPr>
            <a:xfrm>
              <a:off x="2709028" y="3368317"/>
              <a:ext cx="965089" cy="223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Equilibrium</a:t>
              </a: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946BDF82-0872-402D-A080-156D801466A9}"/>
              </a:ext>
            </a:extLst>
          </p:cNvPr>
          <p:cNvSpPr txBox="1"/>
          <p:nvPr/>
        </p:nvSpPr>
        <p:spPr>
          <a:xfrm>
            <a:off x="3248581" y="255216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CHEMICAL INPUT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A3AF75FE-A320-471D-A8F5-87E854BDC47D}"/>
              </a:ext>
            </a:extLst>
          </p:cNvPr>
          <p:cNvSpPr/>
          <p:nvPr/>
        </p:nvSpPr>
        <p:spPr>
          <a:xfrm>
            <a:off x="2908175" y="1846537"/>
            <a:ext cx="2591489" cy="2680538"/>
          </a:xfrm>
          <a:prstGeom prst="ellipse">
            <a:avLst/>
          </a:prstGeom>
          <a:solidFill>
            <a:srgbClr val="FDF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9D24FEA-F1FE-4F68-9F05-977AB7F29148}"/>
              </a:ext>
            </a:extLst>
          </p:cNvPr>
          <p:cNvSpPr txBox="1"/>
          <p:nvPr/>
        </p:nvSpPr>
        <p:spPr>
          <a:xfrm>
            <a:off x="3256704" y="1960230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CORE REACTION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84F0B32E-FC34-4FFF-A139-7B3F534D2D67}"/>
              </a:ext>
            </a:extLst>
          </p:cNvPr>
          <p:cNvGrpSpPr/>
          <p:nvPr/>
        </p:nvGrpSpPr>
        <p:grpSpPr>
          <a:xfrm>
            <a:off x="3981666" y="4577471"/>
            <a:ext cx="935992" cy="708184"/>
            <a:chOff x="4102883" y="5044750"/>
            <a:chExt cx="935992" cy="765488"/>
          </a:xfrm>
        </p:grpSpPr>
        <p:sp>
          <p:nvSpPr>
            <p:cNvPr id="90" name="Rectangle: Rounded Corners 89">
              <a:extLst>
                <a:ext uri="{FF2B5EF4-FFF2-40B4-BE49-F238E27FC236}">
                  <a16:creationId xmlns:a16="http://schemas.microsoft.com/office/drawing/2014/main" id="{40838A18-EC48-4A9C-94C0-5C93095546E5}"/>
                </a:ext>
              </a:extLst>
            </p:cNvPr>
            <p:cNvSpPr/>
            <p:nvPr/>
          </p:nvSpPr>
          <p:spPr>
            <a:xfrm>
              <a:off x="4102884" y="5044750"/>
              <a:ext cx="935991" cy="76548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C905EBBF-C311-432E-AB3B-11C1F046623A}"/>
                </a:ext>
              </a:extLst>
            </p:cNvPr>
            <p:cNvSpPr txBox="1"/>
            <p:nvPr/>
          </p:nvSpPr>
          <p:spPr>
            <a:xfrm>
              <a:off x="4102883" y="5060218"/>
              <a:ext cx="935992" cy="6986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Ammonium nitrate</a:t>
              </a:r>
            </a:p>
            <a:p>
              <a:pPr algn="ctr"/>
              <a:r>
                <a:rPr lang="en-GB" sz="1400" b="1" dirty="0"/>
                <a:t>(NH</a:t>
              </a:r>
              <a:r>
                <a:rPr lang="en-GB" sz="1400" b="1" baseline="-25000" dirty="0"/>
                <a:t>4</a:t>
              </a:r>
              <a:r>
                <a:rPr lang="en-GB" sz="1400" b="1" dirty="0"/>
                <a:t>NO</a:t>
              </a:r>
              <a:r>
                <a:rPr lang="en-GB" sz="1400" b="1" baseline="-25000" dirty="0"/>
                <a:t>3</a:t>
              </a:r>
              <a:r>
                <a:rPr lang="en-GB" sz="1400" b="1" dirty="0"/>
                <a:t>)</a:t>
              </a:r>
            </a:p>
          </p:txBody>
        </p:sp>
      </p:grpSp>
      <p:sp>
        <p:nvSpPr>
          <p:cNvPr id="97" name="TextBox 96">
            <a:extLst>
              <a:ext uri="{FF2B5EF4-FFF2-40B4-BE49-F238E27FC236}">
                <a16:creationId xmlns:a16="http://schemas.microsoft.com/office/drawing/2014/main" id="{DDA74262-C1E1-4155-B1AB-412AE8446503}"/>
              </a:ext>
            </a:extLst>
          </p:cNvPr>
          <p:cNvSpPr txBox="1"/>
          <p:nvPr/>
        </p:nvSpPr>
        <p:spPr>
          <a:xfrm>
            <a:off x="1254279" y="385458"/>
            <a:ext cx="1610227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ENERGY INPUT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4945697-B5D8-43FE-A05A-BC130019B16C}"/>
              </a:ext>
            </a:extLst>
          </p:cNvPr>
          <p:cNvGrpSpPr/>
          <p:nvPr/>
        </p:nvGrpSpPr>
        <p:grpSpPr>
          <a:xfrm>
            <a:off x="1976934" y="2047526"/>
            <a:ext cx="1042418" cy="524641"/>
            <a:chOff x="2173662" y="1804162"/>
            <a:chExt cx="1042418" cy="524641"/>
          </a:xfrm>
        </p:grpSpPr>
        <p:sp>
          <p:nvSpPr>
            <p:cNvPr id="102" name="Rectangle: Rounded Corners 101">
              <a:extLst>
                <a:ext uri="{FF2B5EF4-FFF2-40B4-BE49-F238E27FC236}">
                  <a16:creationId xmlns:a16="http://schemas.microsoft.com/office/drawing/2014/main" id="{F658D1D8-9575-4F09-B261-50903C0203AA}"/>
                </a:ext>
              </a:extLst>
            </p:cNvPr>
            <p:cNvSpPr/>
            <p:nvPr/>
          </p:nvSpPr>
          <p:spPr>
            <a:xfrm>
              <a:off x="2173662" y="1804162"/>
              <a:ext cx="1038380" cy="52464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55A5ABBD-8E19-4F8A-A597-9B5A1D9B1A1A}"/>
                </a:ext>
              </a:extLst>
            </p:cNvPr>
            <p:cNvSpPr txBox="1"/>
            <p:nvPr/>
          </p:nvSpPr>
          <p:spPr>
            <a:xfrm>
              <a:off x="2177699" y="1848789"/>
              <a:ext cx="1038381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Hydrocarbon</a:t>
              </a:r>
            </a:p>
            <a:p>
              <a:pPr algn="ctr"/>
              <a:r>
                <a:rPr lang="en-GB" sz="1400" b="1" dirty="0"/>
                <a:t>fuels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E287634-9469-4EEA-8514-E869E5DD2996}"/>
              </a:ext>
            </a:extLst>
          </p:cNvPr>
          <p:cNvGrpSpPr/>
          <p:nvPr/>
        </p:nvGrpSpPr>
        <p:grpSpPr>
          <a:xfrm>
            <a:off x="862196" y="838723"/>
            <a:ext cx="934473" cy="469024"/>
            <a:chOff x="751666" y="769542"/>
            <a:chExt cx="934473" cy="469024"/>
          </a:xfrm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5109A27D-01F6-4366-A0BF-D1EBC9C9A485}"/>
                </a:ext>
              </a:extLst>
            </p:cNvPr>
            <p:cNvSpPr/>
            <p:nvPr/>
          </p:nvSpPr>
          <p:spPr>
            <a:xfrm>
              <a:off x="751666" y="769542"/>
              <a:ext cx="924390" cy="4690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25BFAC7-F8D2-4601-8ECE-F548099B091C}"/>
                </a:ext>
              </a:extLst>
            </p:cNvPr>
            <p:cNvSpPr txBox="1"/>
            <p:nvPr/>
          </p:nvSpPr>
          <p:spPr>
            <a:xfrm>
              <a:off x="761749" y="780571"/>
              <a:ext cx="92439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Waste heat boiler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287DFAF-16C8-44C6-9F6C-C45512F5F79A}"/>
              </a:ext>
            </a:extLst>
          </p:cNvPr>
          <p:cNvGrpSpPr/>
          <p:nvPr/>
        </p:nvGrpSpPr>
        <p:grpSpPr>
          <a:xfrm>
            <a:off x="694857" y="1468291"/>
            <a:ext cx="954822" cy="291544"/>
            <a:chOff x="593900" y="1656890"/>
            <a:chExt cx="954822" cy="291544"/>
          </a:xfrm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63014DCE-54AA-4C4A-859D-ECB2A21A3965}"/>
                </a:ext>
              </a:extLst>
            </p:cNvPr>
            <p:cNvSpPr/>
            <p:nvPr/>
          </p:nvSpPr>
          <p:spPr>
            <a:xfrm>
              <a:off x="593900" y="1656890"/>
              <a:ext cx="944907" cy="29154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FA148FBE-1077-4C0C-B79D-7DB70EC7E620}"/>
                </a:ext>
              </a:extLst>
            </p:cNvPr>
            <p:cNvSpPr txBox="1"/>
            <p:nvPr/>
          </p:nvSpPr>
          <p:spPr>
            <a:xfrm>
              <a:off x="593900" y="1702999"/>
              <a:ext cx="95482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Heater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E8EB65D-16E4-4AB5-BAF2-0CFAF94B9A4D}"/>
              </a:ext>
            </a:extLst>
          </p:cNvPr>
          <p:cNvGrpSpPr/>
          <p:nvPr/>
        </p:nvGrpSpPr>
        <p:grpSpPr>
          <a:xfrm>
            <a:off x="703973" y="1941442"/>
            <a:ext cx="948945" cy="309377"/>
            <a:chOff x="589862" y="1987448"/>
            <a:chExt cx="948945" cy="309377"/>
          </a:xfrm>
        </p:grpSpPr>
        <p:sp>
          <p:nvSpPr>
            <p:cNvPr id="108" name="Rectangle: Rounded Corners 107">
              <a:extLst>
                <a:ext uri="{FF2B5EF4-FFF2-40B4-BE49-F238E27FC236}">
                  <a16:creationId xmlns:a16="http://schemas.microsoft.com/office/drawing/2014/main" id="{B44614AF-3AB0-4FD0-B8E4-ACF9B999CB73}"/>
                </a:ext>
              </a:extLst>
            </p:cNvPr>
            <p:cNvSpPr/>
            <p:nvPr/>
          </p:nvSpPr>
          <p:spPr>
            <a:xfrm>
              <a:off x="593900" y="1987448"/>
              <a:ext cx="944907" cy="309377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F9903EAF-AB5A-40AD-A6AE-8D34FD288FDB}"/>
                </a:ext>
              </a:extLst>
            </p:cNvPr>
            <p:cNvSpPr txBox="1"/>
            <p:nvPr/>
          </p:nvSpPr>
          <p:spPr>
            <a:xfrm>
              <a:off x="589862" y="2018749"/>
              <a:ext cx="937034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Compressor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4959DDC8-644F-4671-9182-10A7A6189861}"/>
              </a:ext>
            </a:extLst>
          </p:cNvPr>
          <p:cNvGrpSpPr/>
          <p:nvPr/>
        </p:nvGrpSpPr>
        <p:grpSpPr>
          <a:xfrm>
            <a:off x="3361668" y="2534035"/>
            <a:ext cx="1680836" cy="1770053"/>
            <a:chOff x="4176215" y="5044692"/>
            <a:chExt cx="1680836" cy="1770053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3F32AE33-C962-4823-A3A6-0786529DFDD1}"/>
                </a:ext>
              </a:extLst>
            </p:cNvPr>
            <p:cNvGrpSpPr/>
            <p:nvPr/>
          </p:nvGrpSpPr>
          <p:grpSpPr>
            <a:xfrm>
              <a:off x="4176215" y="5044751"/>
              <a:ext cx="796985" cy="588662"/>
              <a:chOff x="4176215" y="5044750"/>
              <a:chExt cx="796985" cy="588662"/>
            </a:xfrm>
          </p:grpSpPr>
          <p:sp>
            <p:nvSpPr>
              <p:cNvPr id="127" name="Rectangle: Rounded Corners 126">
                <a:extLst>
                  <a:ext uri="{FF2B5EF4-FFF2-40B4-BE49-F238E27FC236}">
                    <a16:creationId xmlns:a16="http://schemas.microsoft.com/office/drawing/2014/main" id="{DA436CA6-4C15-4643-BFDD-700DD36B8A1F}"/>
                  </a:ext>
                </a:extLst>
              </p:cNvPr>
              <p:cNvSpPr/>
              <p:nvPr/>
            </p:nvSpPr>
            <p:spPr>
              <a:xfrm>
                <a:off x="4176215" y="5044750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F48EAC63-24F6-40DB-BF18-E2EDFE20CB41}"/>
                  </a:ext>
                </a:extLst>
              </p:cNvPr>
              <p:cNvSpPr txBox="1"/>
              <p:nvPr/>
            </p:nvSpPr>
            <p:spPr>
              <a:xfrm>
                <a:off x="4181630" y="5143302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Hydrogen</a:t>
                </a:r>
              </a:p>
              <a:p>
                <a:pPr algn="ctr"/>
                <a:r>
                  <a:rPr lang="en-GB" sz="1400" b="1" dirty="0"/>
                  <a:t>(H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F143995F-4DC2-490C-B218-3E84A50A0269}"/>
                </a:ext>
              </a:extLst>
            </p:cNvPr>
            <p:cNvGrpSpPr/>
            <p:nvPr/>
          </p:nvGrpSpPr>
          <p:grpSpPr>
            <a:xfrm>
              <a:off x="5065481" y="5044692"/>
              <a:ext cx="791570" cy="588662"/>
              <a:chOff x="5039872" y="2667930"/>
              <a:chExt cx="791570" cy="588662"/>
            </a:xfrm>
          </p:grpSpPr>
          <p:sp>
            <p:nvSpPr>
              <p:cNvPr id="125" name="Rectangle: Rounded Corners 124">
                <a:extLst>
                  <a:ext uri="{FF2B5EF4-FFF2-40B4-BE49-F238E27FC236}">
                    <a16:creationId xmlns:a16="http://schemas.microsoft.com/office/drawing/2014/main" id="{8D9EFAF7-B7D6-4C94-B289-B8D95FFA13AC}"/>
                  </a:ext>
                </a:extLst>
              </p:cNvPr>
              <p:cNvSpPr/>
              <p:nvPr/>
            </p:nvSpPr>
            <p:spPr>
              <a:xfrm>
                <a:off x="5039872" y="2667930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DD5C90B4-CF79-47F5-BFB6-978F12D69A71}"/>
                  </a:ext>
                </a:extLst>
              </p:cNvPr>
              <p:cNvSpPr txBox="1"/>
              <p:nvPr/>
            </p:nvSpPr>
            <p:spPr>
              <a:xfrm>
                <a:off x="5055575" y="2742148"/>
                <a:ext cx="77586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Nitrogen</a:t>
                </a:r>
              </a:p>
              <a:p>
                <a:pPr algn="ctr"/>
                <a:r>
                  <a:rPr lang="en-GB" sz="1400" b="1" dirty="0"/>
                  <a:t>(N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AF6F37B0-A28E-4588-BB69-E74A89C1C79E}"/>
                </a:ext>
              </a:extLst>
            </p:cNvPr>
            <p:cNvGrpSpPr/>
            <p:nvPr/>
          </p:nvGrpSpPr>
          <p:grpSpPr>
            <a:xfrm>
              <a:off x="4592868" y="6226083"/>
              <a:ext cx="812263" cy="588662"/>
              <a:chOff x="4525691" y="3850699"/>
              <a:chExt cx="812263" cy="588662"/>
            </a:xfrm>
          </p:grpSpPr>
          <p:sp>
            <p:nvSpPr>
              <p:cNvPr id="123" name="Rectangle: Rounded Corners 122">
                <a:extLst>
                  <a:ext uri="{FF2B5EF4-FFF2-40B4-BE49-F238E27FC236}">
                    <a16:creationId xmlns:a16="http://schemas.microsoft.com/office/drawing/2014/main" id="{6081D567-5E16-436C-B258-C69207114BA2}"/>
                  </a:ext>
                </a:extLst>
              </p:cNvPr>
              <p:cNvSpPr/>
              <p:nvPr/>
            </p:nvSpPr>
            <p:spPr>
              <a:xfrm>
                <a:off x="4525691" y="3850699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34A611E0-38B6-45C4-B323-844B1971E020}"/>
                  </a:ext>
                </a:extLst>
              </p:cNvPr>
              <p:cNvSpPr txBox="1"/>
              <p:nvPr/>
            </p:nvSpPr>
            <p:spPr>
              <a:xfrm>
                <a:off x="4546384" y="3930205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Ammonia</a:t>
                </a:r>
              </a:p>
              <a:p>
                <a:pPr algn="ctr"/>
                <a:r>
                  <a:rPr lang="en-GB" sz="1400" b="1" dirty="0"/>
                  <a:t>(NH</a:t>
                </a:r>
                <a:r>
                  <a:rPr lang="en-GB" sz="1400" b="1" baseline="-25000" dirty="0"/>
                  <a:t>3</a:t>
                </a:r>
                <a:r>
                  <a:rPr lang="en-GB" sz="1400" b="1" dirty="0"/>
                  <a:t>)</a:t>
                </a:r>
              </a:p>
            </p:txBody>
          </p:sp>
        </p:grpSp>
        <p:cxnSp>
          <p:nvCxnSpPr>
            <p:cNvPr id="121" name="Connector: Curved 120">
              <a:extLst>
                <a:ext uri="{FF2B5EF4-FFF2-40B4-BE49-F238E27FC236}">
                  <a16:creationId xmlns:a16="http://schemas.microsoft.com/office/drawing/2014/main" id="{FE5B48E6-B3BB-496B-991A-00648716E75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939838" y="5709972"/>
              <a:ext cx="586223" cy="447206"/>
            </a:xfrm>
            <a:prstGeom prst="curvedConnector3">
              <a:avLst>
                <a:gd name="adj1" fmla="val 329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ctor: Curved 121">
              <a:extLst>
                <a:ext uri="{FF2B5EF4-FFF2-40B4-BE49-F238E27FC236}">
                  <a16:creationId xmlns:a16="http://schemas.microsoft.com/office/drawing/2014/main" id="{B8403DE2-7D42-4E83-A8BF-85391076AE2E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4492632" y="5705729"/>
              <a:ext cx="586223" cy="447206"/>
            </a:xfrm>
            <a:prstGeom prst="curvedConnector3">
              <a:avLst>
                <a:gd name="adj1" fmla="val 329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124740C1-2F4B-49A2-8AA9-B4AB1469F102}"/>
              </a:ext>
            </a:extLst>
          </p:cNvPr>
          <p:cNvGrpSpPr/>
          <p:nvPr/>
        </p:nvGrpSpPr>
        <p:grpSpPr>
          <a:xfrm>
            <a:off x="-1951" y="4857281"/>
            <a:ext cx="1186571" cy="363800"/>
            <a:chOff x="2709028" y="3289431"/>
            <a:chExt cx="1186571" cy="588662"/>
          </a:xfrm>
        </p:grpSpPr>
        <p:sp>
          <p:nvSpPr>
            <p:cNvPr id="176" name="Rectangle: Rounded Corners 175">
              <a:extLst>
                <a:ext uri="{FF2B5EF4-FFF2-40B4-BE49-F238E27FC236}">
                  <a16:creationId xmlns:a16="http://schemas.microsoft.com/office/drawing/2014/main" id="{BE025A03-C096-450E-B9BD-2737704CF850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F36C6A92-CA46-4F6D-AD80-2D29E687F7C0}"/>
                </a:ext>
              </a:extLst>
            </p:cNvPr>
            <p:cNvSpPr txBox="1"/>
            <p:nvPr/>
          </p:nvSpPr>
          <p:spPr>
            <a:xfrm>
              <a:off x="2709028" y="3368316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Denitrification</a:t>
              </a:r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FAF470EA-8E09-437B-A704-14059C741779}"/>
              </a:ext>
            </a:extLst>
          </p:cNvPr>
          <p:cNvGrpSpPr/>
          <p:nvPr/>
        </p:nvGrpSpPr>
        <p:grpSpPr>
          <a:xfrm>
            <a:off x="1368" y="5330080"/>
            <a:ext cx="1260740" cy="363800"/>
            <a:chOff x="2709028" y="3289431"/>
            <a:chExt cx="1186571" cy="588662"/>
          </a:xfrm>
        </p:grpSpPr>
        <p:sp>
          <p:nvSpPr>
            <p:cNvPr id="179" name="Rectangle: Rounded Corners 178">
              <a:extLst>
                <a:ext uri="{FF2B5EF4-FFF2-40B4-BE49-F238E27FC236}">
                  <a16:creationId xmlns:a16="http://schemas.microsoft.com/office/drawing/2014/main" id="{3863FC7D-FC73-42D3-92E0-2799EA7AD32C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17B5E946-7D53-424F-A434-26EC298AB78D}"/>
                </a:ext>
              </a:extLst>
            </p:cNvPr>
            <p:cNvSpPr txBox="1"/>
            <p:nvPr/>
          </p:nvSpPr>
          <p:spPr>
            <a:xfrm>
              <a:off x="2709028" y="3368316"/>
              <a:ext cx="1166971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Immobilization</a:t>
              </a:r>
            </a:p>
          </p:txBody>
        </p: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F06F4631-E614-49AC-9084-238110350AB7}"/>
              </a:ext>
            </a:extLst>
          </p:cNvPr>
          <p:cNvGrpSpPr/>
          <p:nvPr/>
        </p:nvGrpSpPr>
        <p:grpSpPr>
          <a:xfrm>
            <a:off x="1252939" y="4821171"/>
            <a:ext cx="1028227" cy="363800"/>
            <a:chOff x="2708732" y="3350611"/>
            <a:chExt cx="1173373" cy="588662"/>
          </a:xfrm>
        </p:grpSpPr>
        <p:sp>
          <p:nvSpPr>
            <p:cNvPr id="182" name="Rectangle: Rounded Corners 181">
              <a:extLst>
                <a:ext uri="{FF2B5EF4-FFF2-40B4-BE49-F238E27FC236}">
                  <a16:creationId xmlns:a16="http://schemas.microsoft.com/office/drawing/2014/main" id="{438FC4CB-34A8-417F-9FA7-8A0DD2567F63}"/>
                </a:ext>
              </a:extLst>
            </p:cNvPr>
            <p:cNvSpPr/>
            <p:nvPr/>
          </p:nvSpPr>
          <p:spPr>
            <a:xfrm>
              <a:off x="2715133" y="3350611"/>
              <a:ext cx="1166972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34C59DE2-B8AC-4A67-8B37-2561FC08192E}"/>
                </a:ext>
              </a:extLst>
            </p:cNvPr>
            <p:cNvSpPr txBox="1"/>
            <p:nvPr/>
          </p:nvSpPr>
          <p:spPr>
            <a:xfrm>
              <a:off x="2708732" y="3431090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Nitrification</a:t>
              </a:r>
            </a:p>
          </p:txBody>
        </p: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C305289C-6A3A-4EAB-AEF2-BC79143DB268}"/>
              </a:ext>
            </a:extLst>
          </p:cNvPr>
          <p:cNvGrpSpPr/>
          <p:nvPr/>
        </p:nvGrpSpPr>
        <p:grpSpPr>
          <a:xfrm>
            <a:off x="2380626" y="5079970"/>
            <a:ext cx="890801" cy="363800"/>
            <a:chOff x="2709028" y="3289431"/>
            <a:chExt cx="1186571" cy="588662"/>
          </a:xfrm>
        </p:grpSpPr>
        <p:sp>
          <p:nvSpPr>
            <p:cNvPr id="185" name="Rectangle: Rounded Corners 184">
              <a:extLst>
                <a:ext uri="{FF2B5EF4-FFF2-40B4-BE49-F238E27FC236}">
                  <a16:creationId xmlns:a16="http://schemas.microsoft.com/office/drawing/2014/main" id="{BD04AB6E-DE9B-4460-BE4E-36B2C7CF01CE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957FD314-2DBC-4848-BE0F-5BCE7A8F1218}"/>
                </a:ext>
              </a:extLst>
            </p:cNvPr>
            <p:cNvSpPr txBox="1"/>
            <p:nvPr/>
          </p:nvSpPr>
          <p:spPr>
            <a:xfrm>
              <a:off x="2709028" y="3368316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Leaching</a:t>
              </a:r>
            </a:p>
          </p:txBody>
        </p:sp>
      </p:grp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7475DEE5-C12A-4772-BC84-EE0A72F3D63E}"/>
              </a:ext>
            </a:extLst>
          </p:cNvPr>
          <p:cNvGrpSpPr/>
          <p:nvPr/>
        </p:nvGrpSpPr>
        <p:grpSpPr>
          <a:xfrm>
            <a:off x="1975542" y="5597019"/>
            <a:ext cx="1007644" cy="363800"/>
            <a:chOff x="2708732" y="3350611"/>
            <a:chExt cx="1173373" cy="588662"/>
          </a:xfrm>
        </p:grpSpPr>
        <p:sp>
          <p:nvSpPr>
            <p:cNvPr id="188" name="Rectangle: Rounded Corners 187">
              <a:extLst>
                <a:ext uri="{FF2B5EF4-FFF2-40B4-BE49-F238E27FC236}">
                  <a16:creationId xmlns:a16="http://schemas.microsoft.com/office/drawing/2014/main" id="{4D225C08-5CFE-4131-87DE-7B74D31FAB8A}"/>
                </a:ext>
              </a:extLst>
            </p:cNvPr>
            <p:cNvSpPr/>
            <p:nvPr/>
          </p:nvSpPr>
          <p:spPr>
            <a:xfrm>
              <a:off x="2715133" y="3350611"/>
              <a:ext cx="1166972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BF40161C-F4B6-41FC-B51A-9BA1713FE505}"/>
                </a:ext>
              </a:extLst>
            </p:cNvPr>
            <p:cNvSpPr txBox="1"/>
            <p:nvPr/>
          </p:nvSpPr>
          <p:spPr>
            <a:xfrm>
              <a:off x="2708732" y="3431090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Agriculture</a:t>
              </a:r>
            </a:p>
          </p:txBody>
        </p:sp>
      </p:grp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629AAB58-BF6D-4E77-A628-3F26DD09F4CD}"/>
              </a:ext>
            </a:extLst>
          </p:cNvPr>
          <p:cNvGrpSpPr/>
          <p:nvPr/>
        </p:nvGrpSpPr>
        <p:grpSpPr>
          <a:xfrm>
            <a:off x="3399270" y="5612513"/>
            <a:ext cx="890801" cy="363800"/>
            <a:chOff x="2709028" y="3289431"/>
            <a:chExt cx="1186571" cy="588662"/>
          </a:xfrm>
        </p:grpSpPr>
        <p:sp>
          <p:nvSpPr>
            <p:cNvPr id="191" name="Rectangle: Rounded Corners 190">
              <a:extLst>
                <a:ext uri="{FF2B5EF4-FFF2-40B4-BE49-F238E27FC236}">
                  <a16:creationId xmlns:a16="http://schemas.microsoft.com/office/drawing/2014/main" id="{23D8655E-E99E-46D4-8688-0AA23028283F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1BC9F722-82E6-4D13-9AAF-47374BBEEAA6}"/>
                </a:ext>
              </a:extLst>
            </p:cNvPr>
            <p:cNvSpPr txBox="1"/>
            <p:nvPr/>
          </p:nvSpPr>
          <p:spPr>
            <a:xfrm>
              <a:off x="2709028" y="3368316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Explosives</a:t>
              </a:r>
            </a:p>
          </p:txBody>
        </p:sp>
      </p:grpSp>
      <p:sp>
        <p:nvSpPr>
          <p:cNvPr id="193" name="TextBox 192">
            <a:extLst>
              <a:ext uri="{FF2B5EF4-FFF2-40B4-BE49-F238E27FC236}">
                <a16:creationId xmlns:a16="http://schemas.microsoft.com/office/drawing/2014/main" id="{AF214432-9C38-48F8-B9F8-050FDA1446A8}"/>
              </a:ext>
            </a:extLst>
          </p:cNvPr>
          <p:cNvSpPr txBox="1"/>
          <p:nvPr/>
        </p:nvSpPr>
        <p:spPr>
          <a:xfrm>
            <a:off x="-56224" y="6241915"/>
            <a:ext cx="163633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INTENDED USES SUBSYSTEM</a:t>
            </a:r>
          </a:p>
        </p:txBody>
      </p: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3A7887F0-6960-45ED-BA70-49065F8C0804}"/>
              </a:ext>
            </a:extLst>
          </p:cNvPr>
          <p:cNvGrpSpPr/>
          <p:nvPr/>
        </p:nvGrpSpPr>
        <p:grpSpPr>
          <a:xfrm>
            <a:off x="180211" y="5794756"/>
            <a:ext cx="1093395" cy="363800"/>
            <a:chOff x="2709028" y="3289431"/>
            <a:chExt cx="1186571" cy="588662"/>
          </a:xfrm>
        </p:grpSpPr>
        <p:sp>
          <p:nvSpPr>
            <p:cNvPr id="196" name="Rectangle: Rounded Corners 195">
              <a:extLst>
                <a:ext uri="{FF2B5EF4-FFF2-40B4-BE49-F238E27FC236}">
                  <a16:creationId xmlns:a16="http://schemas.microsoft.com/office/drawing/2014/main" id="{FF377CA9-9E7C-456A-8BBB-4E3F16B9A479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430321FF-4F99-464D-9340-856E23F2E1CC}"/>
                </a:ext>
              </a:extLst>
            </p:cNvPr>
            <p:cNvSpPr txBox="1"/>
            <p:nvPr/>
          </p:nvSpPr>
          <p:spPr>
            <a:xfrm>
              <a:off x="2709028" y="3368316"/>
              <a:ext cx="1166971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Volatilization</a:t>
              </a:r>
            </a:p>
          </p:txBody>
        </p:sp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3F1712E3-652C-4B62-94AA-A332E10C97D2}"/>
              </a:ext>
            </a:extLst>
          </p:cNvPr>
          <p:cNvGrpSpPr/>
          <p:nvPr/>
        </p:nvGrpSpPr>
        <p:grpSpPr>
          <a:xfrm>
            <a:off x="1450472" y="6185477"/>
            <a:ext cx="805634" cy="470857"/>
            <a:chOff x="2653135" y="3275058"/>
            <a:chExt cx="1242464" cy="664974"/>
          </a:xfrm>
        </p:grpSpPr>
        <p:sp>
          <p:nvSpPr>
            <p:cNvPr id="199" name="Rectangle: Rounded Corners 198">
              <a:extLst>
                <a:ext uri="{FF2B5EF4-FFF2-40B4-BE49-F238E27FC236}">
                  <a16:creationId xmlns:a16="http://schemas.microsoft.com/office/drawing/2014/main" id="{BFB283DA-A4D6-4E67-810F-384562147F43}"/>
                </a:ext>
              </a:extLst>
            </p:cNvPr>
            <p:cNvSpPr/>
            <p:nvPr/>
          </p:nvSpPr>
          <p:spPr>
            <a:xfrm>
              <a:off x="2728627" y="3289431"/>
              <a:ext cx="1166972" cy="650601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F009D15F-03D9-4D43-ACA3-312E5D8268A3}"/>
                </a:ext>
              </a:extLst>
            </p:cNvPr>
            <p:cNvSpPr txBox="1"/>
            <p:nvPr/>
          </p:nvSpPr>
          <p:spPr>
            <a:xfrm>
              <a:off x="2653135" y="3275058"/>
              <a:ext cx="1188514" cy="6085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Organic nitrogen</a:t>
              </a:r>
            </a:p>
          </p:txBody>
        </p:sp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68579B99-1F90-422A-82C9-79673A2368BC}"/>
              </a:ext>
            </a:extLst>
          </p:cNvPr>
          <p:cNvGrpSpPr/>
          <p:nvPr/>
        </p:nvGrpSpPr>
        <p:grpSpPr>
          <a:xfrm>
            <a:off x="2413699" y="6053360"/>
            <a:ext cx="890801" cy="363800"/>
            <a:chOff x="2709028" y="3289431"/>
            <a:chExt cx="1186571" cy="588662"/>
          </a:xfrm>
        </p:grpSpPr>
        <p:sp>
          <p:nvSpPr>
            <p:cNvPr id="202" name="Rectangle: Rounded Corners 201">
              <a:extLst>
                <a:ext uri="{FF2B5EF4-FFF2-40B4-BE49-F238E27FC236}">
                  <a16:creationId xmlns:a16="http://schemas.microsoft.com/office/drawing/2014/main" id="{3E7DC0F1-487C-43E9-A5B7-EEFA51152CA4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A43CC408-2CA4-4870-A616-EB828D00A8E6}"/>
                </a:ext>
              </a:extLst>
            </p:cNvPr>
            <p:cNvSpPr txBox="1"/>
            <p:nvPr/>
          </p:nvSpPr>
          <p:spPr>
            <a:xfrm>
              <a:off x="2709028" y="3368316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Munitions</a:t>
              </a:r>
            </a:p>
          </p:txBody>
        </p:sp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A65E59F4-0275-4412-B984-43CC04151D25}"/>
              </a:ext>
            </a:extLst>
          </p:cNvPr>
          <p:cNvGrpSpPr/>
          <p:nvPr/>
        </p:nvGrpSpPr>
        <p:grpSpPr>
          <a:xfrm>
            <a:off x="3726830" y="6037492"/>
            <a:ext cx="1119523" cy="344410"/>
            <a:chOff x="2404877" y="3166137"/>
            <a:chExt cx="1491235" cy="557287"/>
          </a:xfrm>
        </p:grpSpPr>
        <p:sp>
          <p:nvSpPr>
            <p:cNvPr id="205" name="Rectangle: Rounded Corners 204">
              <a:extLst>
                <a:ext uri="{FF2B5EF4-FFF2-40B4-BE49-F238E27FC236}">
                  <a16:creationId xmlns:a16="http://schemas.microsoft.com/office/drawing/2014/main" id="{4CABE3F0-FE48-4AAF-9482-58927466FB53}"/>
                </a:ext>
              </a:extLst>
            </p:cNvPr>
            <p:cNvSpPr/>
            <p:nvPr/>
          </p:nvSpPr>
          <p:spPr>
            <a:xfrm>
              <a:off x="2404877" y="3166137"/>
              <a:ext cx="1491235" cy="557287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EA5FB35D-0559-4117-8178-90E2F05A3B02}"/>
                </a:ext>
              </a:extLst>
            </p:cNvPr>
            <p:cNvSpPr txBox="1"/>
            <p:nvPr/>
          </p:nvSpPr>
          <p:spPr>
            <a:xfrm>
              <a:off x="2440360" y="3253467"/>
              <a:ext cx="1437577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 err="1"/>
                <a:t>Nitroglycerine</a:t>
              </a:r>
              <a:endParaRPr lang="en-GB" sz="1400" b="1" dirty="0"/>
            </a:p>
          </p:txBody>
        </p:sp>
      </p:grpSp>
      <p:grpSp>
        <p:nvGrpSpPr>
          <p:cNvPr id="209" name="Group 208">
            <a:extLst>
              <a:ext uri="{FF2B5EF4-FFF2-40B4-BE49-F238E27FC236}">
                <a16:creationId xmlns:a16="http://schemas.microsoft.com/office/drawing/2014/main" id="{A316521A-F6FF-444C-B891-00E3B5C865EC}"/>
              </a:ext>
            </a:extLst>
          </p:cNvPr>
          <p:cNvGrpSpPr/>
          <p:nvPr/>
        </p:nvGrpSpPr>
        <p:grpSpPr>
          <a:xfrm>
            <a:off x="3108890" y="6460334"/>
            <a:ext cx="890801" cy="363800"/>
            <a:chOff x="2709028" y="3289431"/>
            <a:chExt cx="1186571" cy="588662"/>
          </a:xfrm>
        </p:grpSpPr>
        <p:sp>
          <p:nvSpPr>
            <p:cNvPr id="210" name="Rectangle: Rounded Corners 209">
              <a:extLst>
                <a:ext uri="{FF2B5EF4-FFF2-40B4-BE49-F238E27FC236}">
                  <a16:creationId xmlns:a16="http://schemas.microsoft.com/office/drawing/2014/main" id="{57513B3B-E03E-4729-ACF3-346CBFDA4D32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BA789227-DDA0-4689-AC1A-F4466C3EA349}"/>
                </a:ext>
              </a:extLst>
            </p:cNvPr>
            <p:cNvSpPr txBox="1"/>
            <p:nvPr/>
          </p:nvSpPr>
          <p:spPr>
            <a:xfrm>
              <a:off x="2709028" y="3368316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Dynamite</a:t>
              </a:r>
            </a:p>
          </p:txBody>
        </p:sp>
      </p:grpSp>
      <p:cxnSp>
        <p:nvCxnSpPr>
          <p:cNvPr id="219" name="Connector: Curved 218">
            <a:extLst>
              <a:ext uri="{FF2B5EF4-FFF2-40B4-BE49-F238E27FC236}">
                <a16:creationId xmlns:a16="http://schemas.microsoft.com/office/drawing/2014/main" id="{21E7113C-2689-4A6B-866C-9BA26BEEA69A}"/>
              </a:ext>
            </a:extLst>
          </p:cNvPr>
          <p:cNvCxnSpPr>
            <a:cxnSpLocks/>
          </p:cNvCxnSpPr>
          <p:nvPr/>
        </p:nvCxnSpPr>
        <p:spPr>
          <a:xfrm rot="16200000" flipH="1">
            <a:off x="2965854" y="1902820"/>
            <a:ext cx="813856" cy="446591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ctor: Curved 220">
            <a:extLst>
              <a:ext uri="{FF2B5EF4-FFF2-40B4-BE49-F238E27FC236}">
                <a16:creationId xmlns:a16="http://schemas.microsoft.com/office/drawing/2014/main" id="{597C5518-E0B1-40FC-85F6-B0EFE6EFDF98}"/>
              </a:ext>
            </a:extLst>
          </p:cNvPr>
          <p:cNvCxnSpPr>
            <a:cxnSpLocks/>
          </p:cNvCxnSpPr>
          <p:nvPr/>
        </p:nvCxnSpPr>
        <p:spPr>
          <a:xfrm rot="5400000">
            <a:off x="4690212" y="1862136"/>
            <a:ext cx="853440" cy="489320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>
            <a:extLst>
              <a:ext uri="{FF2B5EF4-FFF2-40B4-BE49-F238E27FC236}">
                <a16:creationId xmlns:a16="http://schemas.microsoft.com/office/drawing/2014/main" id="{BA8EB39B-31E2-43AC-B0C7-2BCAA3547130}"/>
              </a:ext>
            </a:extLst>
          </p:cNvPr>
          <p:cNvSpPr txBox="1"/>
          <p:nvPr/>
        </p:nvSpPr>
        <p:spPr>
          <a:xfrm>
            <a:off x="3104818" y="1683416"/>
            <a:ext cx="939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Source of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2D7FEFC4-1243-4235-9235-26EA95FB040B}"/>
              </a:ext>
            </a:extLst>
          </p:cNvPr>
          <p:cNvSpPr txBox="1"/>
          <p:nvPr/>
        </p:nvSpPr>
        <p:spPr>
          <a:xfrm>
            <a:off x="4544726" y="1657131"/>
            <a:ext cx="939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Source of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BCBC9F9B-1C3D-44FB-8995-01E81CBF131C}"/>
              </a:ext>
            </a:extLst>
          </p:cNvPr>
          <p:cNvSpPr txBox="1"/>
          <p:nvPr/>
        </p:nvSpPr>
        <p:spPr>
          <a:xfrm>
            <a:off x="3790211" y="3060027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cxnSp>
        <p:nvCxnSpPr>
          <p:cNvPr id="236" name="Connector: Curved 235">
            <a:extLst>
              <a:ext uri="{FF2B5EF4-FFF2-40B4-BE49-F238E27FC236}">
                <a16:creationId xmlns:a16="http://schemas.microsoft.com/office/drawing/2014/main" id="{34224058-760D-4170-A64E-56104BBA6537}"/>
              </a:ext>
            </a:extLst>
          </p:cNvPr>
          <p:cNvCxnSpPr>
            <a:cxnSpLocks/>
          </p:cNvCxnSpPr>
          <p:nvPr/>
        </p:nvCxnSpPr>
        <p:spPr>
          <a:xfrm flipV="1">
            <a:off x="3772319" y="1225975"/>
            <a:ext cx="586166" cy="236944"/>
          </a:xfrm>
          <a:prstGeom prst="curvedConnector3">
            <a:avLst>
              <a:gd name="adj1" fmla="val 10107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TextBox 239">
            <a:extLst>
              <a:ext uri="{FF2B5EF4-FFF2-40B4-BE49-F238E27FC236}">
                <a16:creationId xmlns:a16="http://schemas.microsoft.com/office/drawing/2014/main" id="{2550E6C6-B73B-4C67-9847-F67EF588D35A}"/>
              </a:ext>
            </a:extLst>
          </p:cNvPr>
          <p:cNvSpPr txBox="1"/>
          <p:nvPr/>
        </p:nvSpPr>
        <p:spPr>
          <a:xfrm>
            <a:off x="3733711" y="1168281"/>
            <a:ext cx="75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By-</a:t>
            </a:r>
          </a:p>
          <a:p>
            <a:r>
              <a:rPr lang="en-GB" sz="1400" i="1" dirty="0"/>
              <a:t>product</a:t>
            </a:r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74CA6CD0-A0E4-48D6-A3AB-00FC9EF33F54}"/>
              </a:ext>
            </a:extLst>
          </p:cNvPr>
          <p:cNvSpPr/>
          <p:nvPr/>
        </p:nvSpPr>
        <p:spPr>
          <a:xfrm rot="7603501">
            <a:off x="4968849" y="852129"/>
            <a:ext cx="4330950" cy="2959511"/>
          </a:xfrm>
          <a:prstGeom prst="ellipse">
            <a:avLst/>
          </a:prstGeom>
          <a:solidFill>
            <a:srgbClr val="FDC7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44" name="Group 243">
            <a:extLst>
              <a:ext uri="{FF2B5EF4-FFF2-40B4-BE49-F238E27FC236}">
                <a16:creationId xmlns:a16="http://schemas.microsoft.com/office/drawing/2014/main" id="{78260DDF-6C63-4174-9DE6-44A6D131D8A1}"/>
              </a:ext>
            </a:extLst>
          </p:cNvPr>
          <p:cNvGrpSpPr/>
          <p:nvPr/>
        </p:nvGrpSpPr>
        <p:grpSpPr>
          <a:xfrm>
            <a:off x="6430761" y="1090066"/>
            <a:ext cx="801485" cy="588662"/>
            <a:chOff x="6344511" y="3064854"/>
            <a:chExt cx="801485" cy="588662"/>
          </a:xfrm>
        </p:grpSpPr>
        <p:sp>
          <p:nvSpPr>
            <p:cNvPr id="245" name="Rectangle: Rounded Corners 244">
              <a:extLst>
                <a:ext uri="{FF2B5EF4-FFF2-40B4-BE49-F238E27FC236}">
                  <a16:creationId xmlns:a16="http://schemas.microsoft.com/office/drawing/2014/main" id="{DFB9A66F-76AB-4870-8513-14DE08296097}"/>
                </a:ext>
              </a:extLst>
            </p:cNvPr>
            <p:cNvSpPr/>
            <p:nvPr/>
          </p:nvSpPr>
          <p:spPr>
            <a:xfrm>
              <a:off x="6354426" y="3064854"/>
              <a:ext cx="791570" cy="58866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6" name="TextBox 245">
              <a:extLst>
                <a:ext uri="{FF2B5EF4-FFF2-40B4-BE49-F238E27FC236}">
                  <a16:creationId xmlns:a16="http://schemas.microsoft.com/office/drawing/2014/main" id="{E7642619-0A85-4694-8EB7-09A704EC9745}"/>
                </a:ext>
              </a:extLst>
            </p:cNvPr>
            <p:cNvSpPr txBox="1"/>
            <p:nvPr/>
          </p:nvSpPr>
          <p:spPr>
            <a:xfrm>
              <a:off x="6344511" y="3143741"/>
              <a:ext cx="79157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Oxygen</a:t>
              </a:r>
            </a:p>
            <a:p>
              <a:pPr algn="ctr"/>
              <a:r>
                <a:rPr lang="en-GB" sz="1400" b="1" dirty="0"/>
                <a:t>(O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)</a:t>
              </a:r>
            </a:p>
          </p:txBody>
        </p:sp>
      </p:grpSp>
      <p:grpSp>
        <p:nvGrpSpPr>
          <p:cNvPr id="247" name="Group 246">
            <a:extLst>
              <a:ext uri="{FF2B5EF4-FFF2-40B4-BE49-F238E27FC236}">
                <a16:creationId xmlns:a16="http://schemas.microsoft.com/office/drawing/2014/main" id="{E3127AEB-59C8-42B3-B9BE-721C51A767ED}"/>
              </a:ext>
            </a:extLst>
          </p:cNvPr>
          <p:cNvGrpSpPr/>
          <p:nvPr/>
        </p:nvGrpSpPr>
        <p:grpSpPr>
          <a:xfrm>
            <a:off x="6269812" y="2081500"/>
            <a:ext cx="799285" cy="660688"/>
            <a:chOff x="5514994" y="3251224"/>
            <a:chExt cx="799285" cy="733320"/>
          </a:xfrm>
        </p:grpSpPr>
        <p:sp>
          <p:nvSpPr>
            <p:cNvPr id="248" name="Rectangle: Rounded Corners 247">
              <a:extLst>
                <a:ext uri="{FF2B5EF4-FFF2-40B4-BE49-F238E27FC236}">
                  <a16:creationId xmlns:a16="http://schemas.microsoft.com/office/drawing/2014/main" id="{14BF8AB4-420E-4A0F-A189-1F3F51A64516}"/>
                </a:ext>
              </a:extLst>
            </p:cNvPr>
            <p:cNvSpPr/>
            <p:nvPr/>
          </p:nvSpPr>
          <p:spPr>
            <a:xfrm>
              <a:off x="5522709" y="3252386"/>
              <a:ext cx="791570" cy="73215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9" name="TextBox 248">
              <a:extLst>
                <a:ext uri="{FF2B5EF4-FFF2-40B4-BE49-F238E27FC236}">
                  <a16:creationId xmlns:a16="http://schemas.microsoft.com/office/drawing/2014/main" id="{D83A814A-9F80-41E8-B288-D627ABC1C208}"/>
                </a:ext>
              </a:extLst>
            </p:cNvPr>
            <p:cNvSpPr txBox="1"/>
            <p:nvPr/>
          </p:nvSpPr>
          <p:spPr>
            <a:xfrm>
              <a:off x="5514994" y="3251224"/>
              <a:ext cx="791570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Nitrogen monoxide</a:t>
              </a:r>
            </a:p>
            <a:p>
              <a:pPr algn="ctr"/>
              <a:r>
                <a:rPr lang="en-GB" sz="1400" b="1" dirty="0"/>
                <a:t>(NO)</a:t>
              </a:r>
            </a:p>
          </p:txBody>
        </p:sp>
      </p:grpSp>
      <p:grpSp>
        <p:nvGrpSpPr>
          <p:cNvPr id="250" name="Group 249">
            <a:extLst>
              <a:ext uri="{FF2B5EF4-FFF2-40B4-BE49-F238E27FC236}">
                <a16:creationId xmlns:a16="http://schemas.microsoft.com/office/drawing/2014/main" id="{18FC0EB2-A231-44C2-9A60-807611F5B514}"/>
              </a:ext>
            </a:extLst>
          </p:cNvPr>
          <p:cNvGrpSpPr/>
          <p:nvPr/>
        </p:nvGrpSpPr>
        <p:grpSpPr>
          <a:xfrm>
            <a:off x="7367036" y="2883790"/>
            <a:ext cx="791570" cy="474788"/>
            <a:chOff x="6510853" y="4683163"/>
            <a:chExt cx="791570" cy="474788"/>
          </a:xfrm>
        </p:grpSpPr>
        <p:sp>
          <p:nvSpPr>
            <p:cNvPr id="251" name="Rectangle: Rounded Corners 250">
              <a:extLst>
                <a:ext uri="{FF2B5EF4-FFF2-40B4-BE49-F238E27FC236}">
                  <a16:creationId xmlns:a16="http://schemas.microsoft.com/office/drawing/2014/main" id="{4D620991-1BB6-463C-B554-0E19408E00B8}"/>
                </a:ext>
              </a:extLst>
            </p:cNvPr>
            <p:cNvSpPr/>
            <p:nvPr/>
          </p:nvSpPr>
          <p:spPr>
            <a:xfrm>
              <a:off x="6510853" y="4683163"/>
              <a:ext cx="791570" cy="47478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2" name="TextBox 251">
              <a:extLst>
                <a:ext uri="{FF2B5EF4-FFF2-40B4-BE49-F238E27FC236}">
                  <a16:creationId xmlns:a16="http://schemas.microsoft.com/office/drawing/2014/main" id="{178902F6-1124-4FD6-99F1-AF29C9680A79}"/>
                </a:ext>
              </a:extLst>
            </p:cNvPr>
            <p:cNvSpPr txBox="1"/>
            <p:nvPr/>
          </p:nvSpPr>
          <p:spPr>
            <a:xfrm>
              <a:off x="6510853" y="4683163"/>
              <a:ext cx="79157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Water</a:t>
              </a:r>
            </a:p>
            <a:p>
              <a:pPr algn="ctr"/>
              <a:r>
                <a:rPr lang="en-GB" sz="1400" b="1" dirty="0"/>
                <a:t>(H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O)</a:t>
              </a:r>
            </a:p>
          </p:txBody>
        </p:sp>
      </p:grpSp>
      <p:sp>
        <p:nvSpPr>
          <p:cNvPr id="253" name="TextBox 252">
            <a:extLst>
              <a:ext uri="{FF2B5EF4-FFF2-40B4-BE49-F238E27FC236}">
                <a16:creationId xmlns:a16="http://schemas.microsoft.com/office/drawing/2014/main" id="{EA9D3C35-3D04-4638-B3EA-DB8480B1512D}"/>
              </a:ext>
            </a:extLst>
          </p:cNvPr>
          <p:cNvSpPr txBox="1"/>
          <p:nvPr/>
        </p:nvSpPr>
        <p:spPr>
          <a:xfrm>
            <a:off x="6748551" y="696609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OSTWALD PROCESS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6D9C96DA-F653-4603-A7D8-6974E102CE50}"/>
              </a:ext>
            </a:extLst>
          </p:cNvPr>
          <p:cNvGrpSpPr/>
          <p:nvPr/>
        </p:nvGrpSpPr>
        <p:grpSpPr>
          <a:xfrm>
            <a:off x="5615881" y="3190956"/>
            <a:ext cx="876405" cy="561611"/>
            <a:chOff x="5473785" y="3554380"/>
            <a:chExt cx="876405" cy="561611"/>
          </a:xfrm>
        </p:grpSpPr>
        <p:sp>
          <p:nvSpPr>
            <p:cNvPr id="254" name="Rectangle: Rounded Corners 253">
              <a:extLst>
                <a:ext uri="{FF2B5EF4-FFF2-40B4-BE49-F238E27FC236}">
                  <a16:creationId xmlns:a16="http://schemas.microsoft.com/office/drawing/2014/main" id="{E2D588A6-2C02-46B5-B102-D3F20580F1DD}"/>
                </a:ext>
              </a:extLst>
            </p:cNvPr>
            <p:cNvSpPr/>
            <p:nvPr/>
          </p:nvSpPr>
          <p:spPr>
            <a:xfrm>
              <a:off x="5480278" y="3554380"/>
              <a:ext cx="869912" cy="561611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5" name="TextBox 254">
              <a:extLst>
                <a:ext uri="{FF2B5EF4-FFF2-40B4-BE49-F238E27FC236}">
                  <a16:creationId xmlns:a16="http://schemas.microsoft.com/office/drawing/2014/main" id="{CFFD176E-B100-47D3-A019-4460283DC564}"/>
                </a:ext>
              </a:extLst>
            </p:cNvPr>
            <p:cNvSpPr txBox="1"/>
            <p:nvPr/>
          </p:nvSpPr>
          <p:spPr>
            <a:xfrm>
              <a:off x="5473785" y="3589887"/>
              <a:ext cx="874985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Nitric acid</a:t>
              </a:r>
            </a:p>
            <a:p>
              <a:pPr algn="ctr"/>
              <a:r>
                <a:rPr lang="en-GB" sz="1400" b="1" dirty="0"/>
                <a:t>(HNO</a:t>
              </a:r>
              <a:r>
                <a:rPr lang="en-GB" sz="1400" b="1" baseline="-25000" dirty="0"/>
                <a:t>3</a:t>
              </a:r>
              <a:r>
                <a:rPr lang="en-GB" sz="1400" b="1" dirty="0"/>
                <a:t>)</a:t>
              </a:r>
            </a:p>
          </p:txBody>
        </p:sp>
      </p:grpSp>
      <p:grpSp>
        <p:nvGrpSpPr>
          <p:cNvPr id="256" name="Group 255">
            <a:extLst>
              <a:ext uri="{FF2B5EF4-FFF2-40B4-BE49-F238E27FC236}">
                <a16:creationId xmlns:a16="http://schemas.microsoft.com/office/drawing/2014/main" id="{358DEC5E-2E19-4EC5-9A6B-8BBD1F10F3FC}"/>
              </a:ext>
            </a:extLst>
          </p:cNvPr>
          <p:cNvGrpSpPr/>
          <p:nvPr/>
        </p:nvGrpSpPr>
        <p:grpSpPr>
          <a:xfrm>
            <a:off x="7643756" y="1534384"/>
            <a:ext cx="829996" cy="659641"/>
            <a:chOff x="6066292" y="2659312"/>
            <a:chExt cx="829996" cy="732159"/>
          </a:xfrm>
        </p:grpSpPr>
        <p:sp>
          <p:nvSpPr>
            <p:cNvPr id="257" name="Rectangle: Rounded Corners 256">
              <a:extLst>
                <a:ext uri="{FF2B5EF4-FFF2-40B4-BE49-F238E27FC236}">
                  <a16:creationId xmlns:a16="http://schemas.microsoft.com/office/drawing/2014/main" id="{AD66A473-A7EC-4EF6-A7AA-E7CB82ED858E}"/>
                </a:ext>
              </a:extLst>
            </p:cNvPr>
            <p:cNvSpPr/>
            <p:nvPr/>
          </p:nvSpPr>
          <p:spPr>
            <a:xfrm>
              <a:off x="6066292" y="2659312"/>
              <a:ext cx="791570" cy="732159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8" name="TextBox 257">
              <a:extLst>
                <a:ext uri="{FF2B5EF4-FFF2-40B4-BE49-F238E27FC236}">
                  <a16:creationId xmlns:a16="http://schemas.microsoft.com/office/drawing/2014/main" id="{C78DC609-1E55-4271-80AD-1865C8CA68EC}"/>
                </a:ext>
              </a:extLst>
            </p:cNvPr>
            <p:cNvSpPr txBox="1"/>
            <p:nvPr/>
          </p:nvSpPr>
          <p:spPr>
            <a:xfrm>
              <a:off x="6104718" y="2666700"/>
              <a:ext cx="791570" cy="71738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Nitrogen dioxide</a:t>
              </a:r>
            </a:p>
            <a:p>
              <a:pPr algn="ctr"/>
              <a:r>
                <a:rPr lang="en-GB" sz="1400" b="1" dirty="0"/>
                <a:t>(NO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)</a:t>
              </a:r>
            </a:p>
          </p:txBody>
        </p:sp>
      </p:grpSp>
      <p:cxnSp>
        <p:nvCxnSpPr>
          <p:cNvPr id="260" name="Connector: Curved 259">
            <a:extLst>
              <a:ext uri="{FF2B5EF4-FFF2-40B4-BE49-F238E27FC236}">
                <a16:creationId xmlns:a16="http://schemas.microsoft.com/office/drawing/2014/main" id="{6DCB4FBA-8559-4BEB-B65D-5BA8787A117C}"/>
              </a:ext>
            </a:extLst>
          </p:cNvPr>
          <p:cNvCxnSpPr>
            <a:cxnSpLocks/>
          </p:cNvCxnSpPr>
          <p:nvPr/>
        </p:nvCxnSpPr>
        <p:spPr>
          <a:xfrm flipV="1">
            <a:off x="4538148" y="2126960"/>
            <a:ext cx="1759998" cy="1635195"/>
          </a:xfrm>
          <a:prstGeom prst="curvedConnector3">
            <a:avLst>
              <a:gd name="adj1" fmla="val 3862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TextBox 298">
            <a:extLst>
              <a:ext uri="{FF2B5EF4-FFF2-40B4-BE49-F238E27FC236}">
                <a16:creationId xmlns:a16="http://schemas.microsoft.com/office/drawing/2014/main" id="{E484BFF7-F2C5-425F-BEE8-DDC6DD0427DE}"/>
              </a:ext>
            </a:extLst>
          </p:cNvPr>
          <p:cNvSpPr txBox="1"/>
          <p:nvPr/>
        </p:nvSpPr>
        <p:spPr>
          <a:xfrm>
            <a:off x="5540164" y="1870991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cxnSp>
        <p:nvCxnSpPr>
          <p:cNvPr id="304" name="Connector: Curved 303">
            <a:extLst>
              <a:ext uri="{FF2B5EF4-FFF2-40B4-BE49-F238E27FC236}">
                <a16:creationId xmlns:a16="http://schemas.microsoft.com/office/drawing/2014/main" id="{F51FF602-0BDB-469B-B1F9-8ED87AA3B29C}"/>
              </a:ext>
            </a:extLst>
          </p:cNvPr>
          <p:cNvCxnSpPr>
            <a:cxnSpLocks/>
            <a:endCxn id="312" idx="3"/>
          </p:cNvCxnSpPr>
          <p:nvPr/>
        </p:nvCxnSpPr>
        <p:spPr>
          <a:xfrm rot="5400000" flipH="1" flipV="1">
            <a:off x="7068067" y="1854276"/>
            <a:ext cx="606844" cy="582373"/>
          </a:xfrm>
          <a:prstGeom prst="curvedConnector4">
            <a:avLst>
              <a:gd name="adj1" fmla="val 37321"/>
              <a:gd name="adj2" fmla="val 6113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TextBox 311">
            <a:extLst>
              <a:ext uri="{FF2B5EF4-FFF2-40B4-BE49-F238E27FC236}">
                <a16:creationId xmlns:a16="http://schemas.microsoft.com/office/drawing/2014/main" id="{31A31C9E-4A91-4FB2-97C4-087915A138E5}"/>
              </a:ext>
            </a:extLst>
          </p:cNvPr>
          <p:cNvSpPr txBox="1"/>
          <p:nvPr/>
        </p:nvSpPr>
        <p:spPr>
          <a:xfrm>
            <a:off x="6828208" y="1688151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cxnSp>
        <p:nvCxnSpPr>
          <p:cNvPr id="316" name="Connector: Curved 315">
            <a:extLst>
              <a:ext uri="{FF2B5EF4-FFF2-40B4-BE49-F238E27FC236}">
                <a16:creationId xmlns:a16="http://schemas.microsoft.com/office/drawing/2014/main" id="{FF7DFAA6-36FC-4A2C-9FD7-F6A8811BBC67}"/>
              </a:ext>
            </a:extLst>
          </p:cNvPr>
          <p:cNvCxnSpPr>
            <a:cxnSpLocks/>
          </p:cNvCxnSpPr>
          <p:nvPr/>
        </p:nvCxnSpPr>
        <p:spPr>
          <a:xfrm rot="10800000" flipV="1">
            <a:off x="6482357" y="2151512"/>
            <a:ext cx="1183414" cy="1102818"/>
          </a:xfrm>
          <a:prstGeom prst="curvedConnector3">
            <a:avLst>
              <a:gd name="adj1" fmla="val 4221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nector: Curved 325">
            <a:extLst>
              <a:ext uri="{FF2B5EF4-FFF2-40B4-BE49-F238E27FC236}">
                <a16:creationId xmlns:a16="http://schemas.microsoft.com/office/drawing/2014/main" id="{8597F0A3-99B7-4762-A30B-4969A6146464}"/>
              </a:ext>
            </a:extLst>
          </p:cNvPr>
          <p:cNvCxnSpPr>
            <a:cxnSpLocks/>
          </p:cNvCxnSpPr>
          <p:nvPr/>
        </p:nvCxnSpPr>
        <p:spPr>
          <a:xfrm rot="10800000">
            <a:off x="6489686" y="3254967"/>
            <a:ext cx="894919" cy="85580"/>
          </a:xfrm>
          <a:prstGeom prst="curvedConnector3">
            <a:avLst>
              <a:gd name="adj1" fmla="val 71732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TextBox 329">
            <a:extLst>
              <a:ext uri="{FF2B5EF4-FFF2-40B4-BE49-F238E27FC236}">
                <a16:creationId xmlns:a16="http://schemas.microsoft.com/office/drawing/2014/main" id="{9E4037C8-CC5F-4246-B5BA-01F058FF28EE}"/>
              </a:ext>
            </a:extLst>
          </p:cNvPr>
          <p:cNvSpPr txBox="1"/>
          <p:nvPr/>
        </p:nvSpPr>
        <p:spPr>
          <a:xfrm>
            <a:off x="6501869" y="3260585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cxnSp>
        <p:nvCxnSpPr>
          <p:cNvPr id="332" name="Connector: Curved 331">
            <a:extLst>
              <a:ext uri="{FF2B5EF4-FFF2-40B4-BE49-F238E27FC236}">
                <a16:creationId xmlns:a16="http://schemas.microsoft.com/office/drawing/2014/main" id="{01D9D2A3-6660-4E68-B61B-AF781FCB80D4}"/>
              </a:ext>
            </a:extLst>
          </p:cNvPr>
          <p:cNvCxnSpPr>
            <a:cxnSpLocks/>
          </p:cNvCxnSpPr>
          <p:nvPr/>
        </p:nvCxnSpPr>
        <p:spPr>
          <a:xfrm rot="5400000">
            <a:off x="4765208" y="3715950"/>
            <a:ext cx="891416" cy="837245"/>
          </a:xfrm>
          <a:prstGeom prst="curvedConnector3">
            <a:avLst>
              <a:gd name="adj1" fmla="val 4272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>
            <a:extLst>
              <a:ext uri="{FF2B5EF4-FFF2-40B4-BE49-F238E27FC236}">
                <a16:creationId xmlns:a16="http://schemas.microsoft.com/office/drawing/2014/main" id="{5FA6C642-BAC7-4EC9-87A4-2DF9F82F7D7C}"/>
              </a:ext>
            </a:extLst>
          </p:cNvPr>
          <p:cNvSpPr txBox="1"/>
          <p:nvPr/>
        </p:nvSpPr>
        <p:spPr>
          <a:xfrm>
            <a:off x="4351320" y="4219382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cxnSp>
        <p:nvCxnSpPr>
          <p:cNvPr id="352" name="Connector: Curved 351">
            <a:extLst>
              <a:ext uri="{FF2B5EF4-FFF2-40B4-BE49-F238E27FC236}">
                <a16:creationId xmlns:a16="http://schemas.microsoft.com/office/drawing/2014/main" id="{667F6C12-4FB7-4CCB-911A-774E31EE4478}"/>
              </a:ext>
            </a:extLst>
          </p:cNvPr>
          <p:cNvCxnSpPr>
            <a:cxnSpLocks/>
            <a:stCxn id="123" idx="2"/>
          </p:cNvCxnSpPr>
          <p:nvPr/>
        </p:nvCxnSpPr>
        <p:spPr>
          <a:xfrm rot="16200000" flipH="1">
            <a:off x="4408589" y="4069605"/>
            <a:ext cx="165849" cy="634814"/>
          </a:xfrm>
          <a:prstGeom prst="curvedConnector2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Connector: Curved 400">
            <a:extLst>
              <a:ext uri="{FF2B5EF4-FFF2-40B4-BE49-F238E27FC236}">
                <a16:creationId xmlns:a16="http://schemas.microsoft.com/office/drawing/2014/main" id="{A81213B1-FAED-4F6B-BBAA-91B594979F43}"/>
              </a:ext>
            </a:extLst>
          </p:cNvPr>
          <p:cNvCxnSpPr>
            <a:cxnSpLocks/>
          </p:cNvCxnSpPr>
          <p:nvPr/>
        </p:nvCxnSpPr>
        <p:spPr>
          <a:xfrm rot="10800000">
            <a:off x="2446382" y="3293764"/>
            <a:ext cx="1323066" cy="527560"/>
          </a:xfrm>
          <a:prstGeom prst="curvedConnector3">
            <a:avLst>
              <a:gd name="adj1" fmla="val 77264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nector: Curved 406">
            <a:extLst>
              <a:ext uri="{FF2B5EF4-FFF2-40B4-BE49-F238E27FC236}">
                <a16:creationId xmlns:a16="http://schemas.microsoft.com/office/drawing/2014/main" id="{50EE3910-3D1C-420C-965A-77372C486C7B}"/>
              </a:ext>
            </a:extLst>
          </p:cNvPr>
          <p:cNvCxnSpPr>
            <a:cxnSpLocks/>
          </p:cNvCxnSpPr>
          <p:nvPr/>
        </p:nvCxnSpPr>
        <p:spPr>
          <a:xfrm rot="10800000">
            <a:off x="1416563" y="3219952"/>
            <a:ext cx="2355756" cy="603979"/>
          </a:xfrm>
          <a:prstGeom prst="curvedConnector3">
            <a:avLst>
              <a:gd name="adj1" fmla="val 9059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nector: Curved 412">
            <a:extLst>
              <a:ext uri="{FF2B5EF4-FFF2-40B4-BE49-F238E27FC236}">
                <a16:creationId xmlns:a16="http://schemas.microsoft.com/office/drawing/2014/main" id="{1E7E92F3-9CA4-4925-AD55-8FB84797A75F}"/>
              </a:ext>
            </a:extLst>
          </p:cNvPr>
          <p:cNvCxnSpPr>
            <a:cxnSpLocks/>
          </p:cNvCxnSpPr>
          <p:nvPr/>
        </p:nvCxnSpPr>
        <p:spPr>
          <a:xfrm rot="10800000">
            <a:off x="1423183" y="3740267"/>
            <a:ext cx="2339123" cy="77460"/>
          </a:xfrm>
          <a:prstGeom prst="curvedConnector3">
            <a:avLst>
              <a:gd name="adj1" fmla="val 9303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>
            <a:extLst>
              <a:ext uri="{FF2B5EF4-FFF2-40B4-BE49-F238E27FC236}">
                <a16:creationId xmlns:a16="http://schemas.microsoft.com/office/drawing/2014/main" id="{E16E72E4-1946-44E9-A826-8178E54D8046}"/>
              </a:ext>
            </a:extLst>
          </p:cNvPr>
          <p:cNvSpPr txBox="1"/>
          <p:nvPr/>
        </p:nvSpPr>
        <p:spPr>
          <a:xfrm>
            <a:off x="3071791" y="3518063"/>
            <a:ext cx="94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 requires</a:t>
            </a:r>
          </a:p>
        </p:txBody>
      </p:sp>
      <p:cxnSp>
        <p:nvCxnSpPr>
          <p:cNvPr id="423" name="Connector: Curved 422">
            <a:extLst>
              <a:ext uri="{FF2B5EF4-FFF2-40B4-BE49-F238E27FC236}">
                <a16:creationId xmlns:a16="http://schemas.microsoft.com/office/drawing/2014/main" id="{73DD1E15-F3C5-4F86-A878-00AD3853B95C}"/>
              </a:ext>
            </a:extLst>
          </p:cNvPr>
          <p:cNvCxnSpPr>
            <a:cxnSpLocks/>
            <a:endCxn id="37" idx="0"/>
          </p:cNvCxnSpPr>
          <p:nvPr/>
        </p:nvCxnSpPr>
        <p:spPr>
          <a:xfrm rot="10800000" flipV="1">
            <a:off x="2560997" y="4068268"/>
            <a:ext cx="1212812" cy="290768"/>
          </a:xfrm>
          <a:prstGeom prst="curved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Connector: Curved 434">
            <a:extLst>
              <a:ext uri="{FF2B5EF4-FFF2-40B4-BE49-F238E27FC236}">
                <a16:creationId xmlns:a16="http://schemas.microsoft.com/office/drawing/2014/main" id="{3E89863D-AB0D-4D48-AE92-C27DC879F6A7}"/>
              </a:ext>
            </a:extLst>
          </p:cNvPr>
          <p:cNvCxnSpPr>
            <a:cxnSpLocks/>
          </p:cNvCxnSpPr>
          <p:nvPr/>
        </p:nvCxnSpPr>
        <p:spPr>
          <a:xfrm>
            <a:off x="1428061" y="3938222"/>
            <a:ext cx="1153323" cy="408990"/>
          </a:xfrm>
          <a:prstGeom prst="curvedConnector3">
            <a:avLst>
              <a:gd name="adj1" fmla="val 27088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" name="TextBox 439">
            <a:extLst>
              <a:ext uri="{FF2B5EF4-FFF2-40B4-BE49-F238E27FC236}">
                <a16:creationId xmlns:a16="http://schemas.microsoft.com/office/drawing/2014/main" id="{F3BE3734-7367-477B-973E-DA4193F2F846}"/>
              </a:ext>
            </a:extLst>
          </p:cNvPr>
          <p:cNvSpPr txBox="1"/>
          <p:nvPr/>
        </p:nvSpPr>
        <p:spPr>
          <a:xfrm>
            <a:off x="1959787" y="3953601"/>
            <a:ext cx="1325693" cy="364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GB" sz="1400" i="1" dirty="0"/>
              <a:t>Reaction tends towards</a:t>
            </a:r>
          </a:p>
        </p:txBody>
      </p:sp>
      <p:cxnSp>
        <p:nvCxnSpPr>
          <p:cNvPr id="441" name="Connector: Curved 440">
            <a:extLst>
              <a:ext uri="{FF2B5EF4-FFF2-40B4-BE49-F238E27FC236}">
                <a16:creationId xmlns:a16="http://schemas.microsoft.com/office/drawing/2014/main" id="{C6D55844-6309-4E43-9FCD-4CC6448488E9}"/>
              </a:ext>
            </a:extLst>
          </p:cNvPr>
          <p:cNvCxnSpPr>
            <a:cxnSpLocks/>
          </p:cNvCxnSpPr>
          <p:nvPr/>
        </p:nvCxnSpPr>
        <p:spPr>
          <a:xfrm>
            <a:off x="275390" y="3187703"/>
            <a:ext cx="2297468" cy="1154752"/>
          </a:xfrm>
          <a:prstGeom prst="curvedConnector3">
            <a:avLst>
              <a:gd name="adj1" fmla="val 143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2" name="TextBox 451">
            <a:extLst>
              <a:ext uri="{FF2B5EF4-FFF2-40B4-BE49-F238E27FC236}">
                <a16:creationId xmlns:a16="http://schemas.microsoft.com/office/drawing/2014/main" id="{D5741F29-A639-4BA9-8CC1-B5206E3A47B8}"/>
              </a:ext>
            </a:extLst>
          </p:cNvPr>
          <p:cNvSpPr txBox="1"/>
          <p:nvPr/>
        </p:nvSpPr>
        <p:spPr>
          <a:xfrm>
            <a:off x="962712" y="3944776"/>
            <a:ext cx="902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Influence</a:t>
            </a:r>
          </a:p>
        </p:txBody>
      </p:sp>
      <p:cxnSp>
        <p:nvCxnSpPr>
          <p:cNvPr id="453" name="Connector: Curved 452">
            <a:extLst>
              <a:ext uri="{FF2B5EF4-FFF2-40B4-BE49-F238E27FC236}">
                <a16:creationId xmlns:a16="http://schemas.microsoft.com/office/drawing/2014/main" id="{5AE64E6B-483C-43A3-B6BD-1D978ED93A84}"/>
              </a:ext>
            </a:extLst>
          </p:cNvPr>
          <p:cNvCxnSpPr>
            <a:cxnSpLocks/>
          </p:cNvCxnSpPr>
          <p:nvPr/>
        </p:nvCxnSpPr>
        <p:spPr>
          <a:xfrm rot="16200000" flipH="1">
            <a:off x="658896" y="2380310"/>
            <a:ext cx="660212" cy="410496"/>
          </a:xfrm>
          <a:prstGeom prst="curvedConnector3">
            <a:avLst>
              <a:gd name="adj1" fmla="val 60165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6" name="TextBox 455">
            <a:extLst>
              <a:ext uri="{FF2B5EF4-FFF2-40B4-BE49-F238E27FC236}">
                <a16:creationId xmlns:a16="http://schemas.microsoft.com/office/drawing/2014/main" id="{5B97A8B0-41D2-40BC-BEBD-038AB914C2FB}"/>
              </a:ext>
            </a:extLst>
          </p:cNvPr>
          <p:cNvSpPr txBox="1"/>
          <p:nvPr/>
        </p:nvSpPr>
        <p:spPr>
          <a:xfrm>
            <a:off x="816404" y="2339545"/>
            <a:ext cx="8911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Produces</a:t>
            </a:r>
          </a:p>
        </p:txBody>
      </p:sp>
      <p:cxnSp>
        <p:nvCxnSpPr>
          <p:cNvPr id="457" name="Connector: Curved 456">
            <a:extLst>
              <a:ext uri="{FF2B5EF4-FFF2-40B4-BE49-F238E27FC236}">
                <a16:creationId xmlns:a16="http://schemas.microsoft.com/office/drawing/2014/main" id="{45407E49-8709-4DD0-82A9-F29EE3562D82}"/>
              </a:ext>
            </a:extLst>
          </p:cNvPr>
          <p:cNvCxnSpPr>
            <a:cxnSpLocks/>
            <a:stCxn id="100" idx="1"/>
            <a:endCxn id="32" idx="1"/>
          </p:cNvCxnSpPr>
          <p:nvPr/>
        </p:nvCxnSpPr>
        <p:spPr>
          <a:xfrm rot="10800000" flipV="1">
            <a:off x="435390" y="1073234"/>
            <a:ext cx="426807" cy="2605461"/>
          </a:xfrm>
          <a:prstGeom prst="curvedConnector3">
            <a:avLst>
              <a:gd name="adj1" fmla="val 16633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Connector: Curved 506">
            <a:extLst>
              <a:ext uri="{FF2B5EF4-FFF2-40B4-BE49-F238E27FC236}">
                <a16:creationId xmlns:a16="http://schemas.microsoft.com/office/drawing/2014/main" id="{81D5105C-A462-43F1-9170-C7D10EC8E094}"/>
              </a:ext>
            </a:extLst>
          </p:cNvPr>
          <p:cNvCxnSpPr>
            <a:cxnSpLocks/>
            <a:stCxn id="106" idx="1"/>
          </p:cNvCxnSpPr>
          <p:nvPr/>
        </p:nvCxnSpPr>
        <p:spPr>
          <a:xfrm rot="10800000" flipV="1">
            <a:off x="161419" y="1622121"/>
            <a:ext cx="533438" cy="578733"/>
          </a:xfrm>
          <a:prstGeom prst="curvedConnector2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Connector: Curved 509">
            <a:extLst>
              <a:ext uri="{FF2B5EF4-FFF2-40B4-BE49-F238E27FC236}">
                <a16:creationId xmlns:a16="http://schemas.microsoft.com/office/drawing/2014/main" id="{406F3922-A2C7-4ED7-A5C5-FD1D48087E11}"/>
              </a:ext>
            </a:extLst>
          </p:cNvPr>
          <p:cNvCxnSpPr>
            <a:cxnSpLocks/>
            <a:endCxn id="69" idx="1"/>
          </p:cNvCxnSpPr>
          <p:nvPr/>
        </p:nvCxnSpPr>
        <p:spPr>
          <a:xfrm rot="5400000" flipH="1" flipV="1">
            <a:off x="2605329" y="1656557"/>
            <a:ext cx="581057" cy="204622"/>
          </a:xfrm>
          <a:prstGeom prst="curved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" name="TextBox 511">
            <a:extLst>
              <a:ext uri="{FF2B5EF4-FFF2-40B4-BE49-F238E27FC236}">
                <a16:creationId xmlns:a16="http://schemas.microsoft.com/office/drawing/2014/main" id="{4ADEE8D1-3F37-4E19-9885-DA0D5D735C31}"/>
              </a:ext>
            </a:extLst>
          </p:cNvPr>
          <p:cNvSpPr txBox="1"/>
          <p:nvPr/>
        </p:nvSpPr>
        <p:spPr>
          <a:xfrm>
            <a:off x="2282997" y="1418968"/>
            <a:ext cx="692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80975" algn="l"/>
              </a:tabLst>
            </a:pPr>
            <a:r>
              <a:rPr lang="en-GB" sz="1400" i="1" dirty="0"/>
              <a:t>Source 	of</a:t>
            </a:r>
          </a:p>
        </p:txBody>
      </p:sp>
      <p:cxnSp>
        <p:nvCxnSpPr>
          <p:cNvPr id="513" name="Connector: Curved 512">
            <a:extLst>
              <a:ext uri="{FF2B5EF4-FFF2-40B4-BE49-F238E27FC236}">
                <a16:creationId xmlns:a16="http://schemas.microsoft.com/office/drawing/2014/main" id="{345C99F0-484D-4137-99CD-5F00B25CC100}"/>
              </a:ext>
            </a:extLst>
          </p:cNvPr>
          <p:cNvCxnSpPr>
            <a:cxnSpLocks/>
          </p:cNvCxnSpPr>
          <p:nvPr/>
        </p:nvCxnSpPr>
        <p:spPr>
          <a:xfrm rot="16200000" flipV="1">
            <a:off x="1520731" y="1510722"/>
            <a:ext cx="778368" cy="267820"/>
          </a:xfrm>
          <a:prstGeom prst="curvedConnector3">
            <a:avLst>
              <a:gd name="adj1" fmla="val -1733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Connector: Curved 519">
            <a:extLst>
              <a:ext uri="{FF2B5EF4-FFF2-40B4-BE49-F238E27FC236}">
                <a16:creationId xmlns:a16="http://schemas.microsoft.com/office/drawing/2014/main" id="{54EC78BC-5334-4200-B7A4-E0B447314815}"/>
              </a:ext>
            </a:extLst>
          </p:cNvPr>
          <p:cNvCxnSpPr>
            <a:cxnSpLocks/>
            <a:endCxn id="109" idx="3"/>
          </p:cNvCxnSpPr>
          <p:nvPr/>
        </p:nvCxnSpPr>
        <p:spPr>
          <a:xfrm rot="10800000" flipV="1">
            <a:off x="1641008" y="2037413"/>
            <a:ext cx="427645" cy="43052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Connector: Curved 528">
            <a:extLst>
              <a:ext uri="{FF2B5EF4-FFF2-40B4-BE49-F238E27FC236}">
                <a16:creationId xmlns:a16="http://schemas.microsoft.com/office/drawing/2014/main" id="{B1355681-C511-4E63-AF03-EBE60AEBAA79}"/>
              </a:ext>
            </a:extLst>
          </p:cNvPr>
          <p:cNvCxnSpPr>
            <a:cxnSpLocks/>
          </p:cNvCxnSpPr>
          <p:nvPr/>
        </p:nvCxnSpPr>
        <p:spPr>
          <a:xfrm rot="16200000" flipV="1">
            <a:off x="1620476" y="1769479"/>
            <a:ext cx="288285" cy="255465"/>
          </a:xfrm>
          <a:prstGeom prst="curvedConnector3">
            <a:avLst>
              <a:gd name="adj1" fmla="val 2672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" name="TextBox 531">
            <a:extLst>
              <a:ext uri="{FF2B5EF4-FFF2-40B4-BE49-F238E27FC236}">
                <a16:creationId xmlns:a16="http://schemas.microsoft.com/office/drawing/2014/main" id="{81D8D16B-19B5-41BB-9B13-52F1744CA862}"/>
              </a:ext>
            </a:extLst>
          </p:cNvPr>
          <p:cNvSpPr txBox="1"/>
          <p:nvPr/>
        </p:nvSpPr>
        <p:spPr>
          <a:xfrm>
            <a:off x="1690240" y="1265767"/>
            <a:ext cx="8078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7313" algn="l"/>
              </a:tabLst>
            </a:pPr>
            <a:r>
              <a:rPr lang="en-GB" sz="1400" i="1" dirty="0"/>
              <a:t>Burned  	for</a:t>
            </a:r>
          </a:p>
          <a:p>
            <a:pPr>
              <a:tabLst>
                <a:tab pos="87313" algn="l"/>
              </a:tabLst>
            </a:pPr>
            <a:r>
              <a:rPr lang="en-GB" sz="1400" i="1" dirty="0"/>
              <a:t>	energy</a:t>
            </a:r>
          </a:p>
        </p:txBody>
      </p:sp>
      <p:cxnSp>
        <p:nvCxnSpPr>
          <p:cNvPr id="207" name="Connector: Curved 206">
            <a:extLst>
              <a:ext uri="{FF2B5EF4-FFF2-40B4-BE49-F238E27FC236}">
                <a16:creationId xmlns:a16="http://schemas.microsoft.com/office/drawing/2014/main" id="{3A96A066-9FA0-4415-AF56-7FB0C58A70AB}"/>
              </a:ext>
            </a:extLst>
          </p:cNvPr>
          <p:cNvCxnSpPr>
            <a:cxnSpLocks/>
          </p:cNvCxnSpPr>
          <p:nvPr/>
        </p:nvCxnSpPr>
        <p:spPr>
          <a:xfrm rot="10800000" flipV="1">
            <a:off x="2952877" y="4851567"/>
            <a:ext cx="1033014" cy="756785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ctor: Curved 211">
            <a:extLst>
              <a:ext uri="{FF2B5EF4-FFF2-40B4-BE49-F238E27FC236}">
                <a16:creationId xmlns:a16="http://schemas.microsoft.com/office/drawing/2014/main" id="{7A66280F-EE63-481E-B8F9-86F70E7C4219}"/>
              </a:ext>
            </a:extLst>
          </p:cNvPr>
          <p:cNvCxnSpPr>
            <a:cxnSpLocks/>
          </p:cNvCxnSpPr>
          <p:nvPr/>
        </p:nvCxnSpPr>
        <p:spPr>
          <a:xfrm rot="16200000" flipH="1">
            <a:off x="3307631" y="5449731"/>
            <a:ext cx="328807" cy="32792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TextBox 215">
            <a:extLst>
              <a:ext uri="{FF2B5EF4-FFF2-40B4-BE49-F238E27FC236}">
                <a16:creationId xmlns:a16="http://schemas.microsoft.com/office/drawing/2014/main" id="{AF4F0E42-B0A6-4D7D-BD42-B3146FAEDC57}"/>
              </a:ext>
            </a:extLst>
          </p:cNvPr>
          <p:cNvSpPr txBox="1"/>
          <p:nvPr/>
        </p:nvSpPr>
        <p:spPr>
          <a:xfrm>
            <a:off x="3419793" y="4982275"/>
            <a:ext cx="5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Used in</a:t>
            </a:r>
          </a:p>
        </p:txBody>
      </p:sp>
      <p:cxnSp>
        <p:nvCxnSpPr>
          <p:cNvPr id="217" name="Connector: Curved 216">
            <a:extLst>
              <a:ext uri="{FF2B5EF4-FFF2-40B4-BE49-F238E27FC236}">
                <a16:creationId xmlns:a16="http://schemas.microsoft.com/office/drawing/2014/main" id="{696CD809-BBDE-4121-AE81-AC12F178E5E9}"/>
              </a:ext>
            </a:extLst>
          </p:cNvPr>
          <p:cNvCxnSpPr>
            <a:cxnSpLocks/>
          </p:cNvCxnSpPr>
          <p:nvPr/>
        </p:nvCxnSpPr>
        <p:spPr>
          <a:xfrm flipV="1">
            <a:off x="2012044" y="5361787"/>
            <a:ext cx="379187" cy="236240"/>
          </a:xfrm>
          <a:prstGeom prst="curvedConnector3">
            <a:avLst>
              <a:gd name="adj1" fmla="val -32964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ctor: Curved 217">
            <a:extLst>
              <a:ext uri="{FF2B5EF4-FFF2-40B4-BE49-F238E27FC236}">
                <a16:creationId xmlns:a16="http://schemas.microsoft.com/office/drawing/2014/main" id="{AF207F4F-98BF-46E2-A823-BB749CC54341}"/>
              </a:ext>
            </a:extLst>
          </p:cNvPr>
          <p:cNvCxnSpPr>
            <a:cxnSpLocks/>
            <a:endCxn id="182" idx="2"/>
          </p:cNvCxnSpPr>
          <p:nvPr/>
        </p:nvCxnSpPr>
        <p:spPr>
          <a:xfrm rot="16200000" flipV="1">
            <a:off x="1690204" y="5264624"/>
            <a:ext cx="265834" cy="106528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ctor: Curved 219">
            <a:extLst>
              <a:ext uri="{FF2B5EF4-FFF2-40B4-BE49-F238E27FC236}">
                <a16:creationId xmlns:a16="http://schemas.microsoft.com/office/drawing/2014/main" id="{9F877E66-FFC6-4787-8EDF-99C7E922D619}"/>
              </a:ext>
            </a:extLst>
          </p:cNvPr>
          <p:cNvCxnSpPr>
            <a:cxnSpLocks/>
          </p:cNvCxnSpPr>
          <p:nvPr/>
        </p:nvCxnSpPr>
        <p:spPr>
          <a:xfrm rot="10800000">
            <a:off x="1146660" y="5214442"/>
            <a:ext cx="752213" cy="244745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ctor: Curved 221">
            <a:extLst>
              <a:ext uri="{FF2B5EF4-FFF2-40B4-BE49-F238E27FC236}">
                <a16:creationId xmlns:a16="http://schemas.microsoft.com/office/drawing/2014/main" id="{10DDB2C6-52EF-467E-99DF-55ACAE497D5F}"/>
              </a:ext>
            </a:extLst>
          </p:cNvPr>
          <p:cNvCxnSpPr>
            <a:cxnSpLocks/>
          </p:cNvCxnSpPr>
          <p:nvPr/>
        </p:nvCxnSpPr>
        <p:spPr>
          <a:xfrm rot="10800000" flipV="1">
            <a:off x="1256139" y="5461592"/>
            <a:ext cx="629243" cy="17679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ctor: Curved 222">
            <a:extLst>
              <a:ext uri="{FF2B5EF4-FFF2-40B4-BE49-F238E27FC236}">
                <a16:creationId xmlns:a16="http://schemas.microsoft.com/office/drawing/2014/main" id="{91367A86-93A5-4782-8F19-2D0D468F7D78}"/>
              </a:ext>
            </a:extLst>
          </p:cNvPr>
          <p:cNvCxnSpPr>
            <a:cxnSpLocks/>
            <a:endCxn id="196" idx="3"/>
          </p:cNvCxnSpPr>
          <p:nvPr/>
        </p:nvCxnSpPr>
        <p:spPr>
          <a:xfrm rot="10800000" flipV="1">
            <a:off x="1273607" y="5456560"/>
            <a:ext cx="574171" cy="520095"/>
          </a:xfrm>
          <a:prstGeom prst="curvedConnector3">
            <a:avLst>
              <a:gd name="adj1" fmla="val 4561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id="{AE4215B9-8AFA-4F7E-8C1B-00D11398AAD2}"/>
              </a:ext>
            </a:extLst>
          </p:cNvPr>
          <p:cNvSpPr txBox="1"/>
          <p:nvPr/>
        </p:nvSpPr>
        <p:spPr>
          <a:xfrm>
            <a:off x="1397350" y="5472555"/>
            <a:ext cx="605949" cy="364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GB" sz="1400" i="1" dirty="0"/>
              <a:t>Leads to</a:t>
            </a:r>
          </a:p>
        </p:txBody>
      </p:sp>
      <p:cxnSp>
        <p:nvCxnSpPr>
          <p:cNvPr id="230" name="Connector: Curved 229">
            <a:extLst>
              <a:ext uri="{FF2B5EF4-FFF2-40B4-BE49-F238E27FC236}">
                <a16:creationId xmlns:a16="http://schemas.microsoft.com/office/drawing/2014/main" id="{C67D5782-DD88-48F1-A087-658746F44E87}"/>
              </a:ext>
            </a:extLst>
          </p:cNvPr>
          <p:cNvCxnSpPr>
            <a:cxnSpLocks/>
          </p:cNvCxnSpPr>
          <p:nvPr/>
        </p:nvCxnSpPr>
        <p:spPr>
          <a:xfrm rot="5400000">
            <a:off x="3163529" y="5792875"/>
            <a:ext cx="287126" cy="225592"/>
          </a:xfrm>
          <a:prstGeom prst="curvedConnector3">
            <a:avLst>
              <a:gd name="adj1" fmla="val 4714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ctor: Curved 231">
            <a:extLst>
              <a:ext uri="{FF2B5EF4-FFF2-40B4-BE49-F238E27FC236}">
                <a16:creationId xmlns:a16="http://schemas.microsoft.com/office/drawing/2014/main" id="{1BB0A4A7-2E18-48AF-B4F7-6626705D4DAE}"/>
              </a:ext>
            </a:extLst>
          </p:cNvPr>
          <p:cNvCxnSpPr>
            <a:cxnSpLocks/>
          </p:cNvCxnSpPr>
          <p:nvPr/>
        </p:nvCxnSpPr>
        <p:spPr>
          <a:xfrm rot="16200000" flipH="1">
            <a:off x="4267812" y="5779988"/>
            <a:ext cx="287126" cy="225592"/>
          </a:xfrm>
          <a:prstGeom prst="curvedConnector3">
            <a:avLst>
              <a:gd name="adj1" fmla="val 4714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ctor: Curved 232">
            <a:extLst>
              <a:ext uri="{FF2B5EF4-FFF2-40B4-BE49-F238E27FC236}">
                <a16:creationId xmlns:a16="http://schemas.microsoft.com/office/drawing/2014/main" id="{3210E54A-02A4-4911-940A-0767B5801A5E}"/>
              </a:ext>
            </a:extLst>
          </p:cNvPr>
          <p:cNvCxnSpPr>
            <a:cxnSpLocks/>
            <a:endCxn id="210" idx="0"/>
          </p:cNvCxnSpPr>
          <p:nvPr/>
        </p:nvCxnSpPr>
        <p:spPr>
          <a:xfrm rot="5400000">
            <a:off x="3354801" y="6190036"/>
            <a:ext cx="477145" cy="63450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ctor: Curved 236">
            <a:extLst>
              <a:ext uri="{FF2B5EF4-FFF2-40B4-BE49-F238E27FC236}">
                <a16:creationId xmlns:a16="http://schemas.microsoft.com/office/drawing/2014/main" id="{20FEEAA2-FD85-4D23-8F27-F514D5689401}"/>
              </a:ext>
            </a:extLst>
          </p:cNvPr>
          <p:cNvCxnSpPr>
            <a:cxnSpLocks/>
            <a:endCxn id="312" idx="3"/>
          </p:cNvCxnSpPr>
          <p:nvPr/>
        </p:nvCxnSpPr>
        <p:spPr>
          <a:xfrm>
            <a:off x="7227525" y="1455445"/>
            <a:ext cx="435151" cy="386595"/>
          </a:xfrm>
          <a:prstGeom prst="curvedConnector3">
            <a:avLst>
              <a:gd name="adj1" fmla="val 72034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ctor: Curved 260">
            <a:extLst>
              <a:ext uri="{FF2B5EF4-FFF2-40B4-BE49-F238E27FC236}">
                <a16:creationId xmlns:a16="http://schemas.microsoft.com/office/drawing/2014/main" id="{AEC1EE23-36FF-42E8-8397-5E58CCAD0928}"/>
              </a:ext>
            </a:extLst>
          </p:cNvPr>
          <p:cNvCxnSpPr>
            <a:cxnSpLocks/>
          </p:cNvCxnSpPr>
          <p:nvPr/>
        </p:nvCxnSpPr>
        <p:spPr>
          <a:xfrm rot="5400000">
            <a:off x="6016559" y="1731470"/>
            <a:ext cx="686458" cy="139930"/>
          </a:xfrm>
          <a:prstGeom prst="curvedConnector3">
            <a:avLst>
              <a:gd name="adj1" fmla="val 29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TextBox 207">
            <a:extLst>
              <a:ext uri="{FF2B5EF4-FFF2-40B4-BE49-F238E27FC236}">
                <a16:creationId xmlns:a16="http://schemas.microsoft.com/office/drawing/2014/main" id="{C7A559BE-B9DD-455D-BCC4-F31F5619125E}"/>
              </a:ext>
            </a:extLst>
          </p:cNvPr>
          <p:cNvSpPr txBox="1"/>
          <p:nvPr/>
        </p:nvSpPr>
        <p:spPr>
          <a:xfrm>
            <a:off x="7754451" y="3643238"/>
            <a:ext cx="1460342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UNINTENDED CONSEQUENCES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sp>
        <p:nvSpPr>
          <p:cNvPr id="234" name="Arrow: Left 26">
            <a:extLst>
              <a:ext uri="{FF2B5EF4-FFF2-40B4-BE49-F238E27FC236}">
                <a16:creationId xmlns:a16="http://schemas.microsoft.com/office/drawing/2014/main" id="{B70E10E7-A484-4509-851E-DC733F7FB25B}"/>
              </a:ext>
            </a:extLst>
          </p:cNvPr>
          <p:cNvSpPr/>
          <p:nvPr/>
        </p:nvSpPr>
        <p:spPr>
          <a:xfrm rot="9602606">
            <a:off x="5128551" y="4863857"/>
            <a:ext cx="2714706" cy="182363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238" name="Connector: Curved 237">
            <a:extLst>
              <a:ext uri="{FF2B5EF4-FFF2-40B4-BE49-F238E27FC236}">
                <a16:creationId xmlns:a16="http://schemas.microsoft.com/office/drawing/2014/main" id="{20FF82A5-1EB8-4C9D-9442-C26C8A43B694}"/>
              </a:ext>
            </a:extLst>
          </p:cNvPr>
          <p:cNvCxnSpPr>
            <a:cxnSpLocks/>
          </p:cNvCxnSpPr>
          <p:nvPr/>
        </p:nvCxnSpPr>
        <p:spPr>
          <a:xfrm rot="5400000">
            <a:off x="1635981" y="5804684"/>
            <a:ext cx="580611" cy="180975"/>
          </a:xfrm>
          <a:prstGeom prst="curvedConnector3">
            <a:avLst>
              <a:gd name="adj1" fmla="val -1713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TextBox 238">
            <a:extLst>
              <a:ext uri="{FF2B5EF4-FFF2-40B4-BE49-F238E27FC236}">
                <a16:creationId xmlns:a16="http://schemas.microsoft.com/office/drawing/2014/main" id="{184C321A-213D-432C-A4F4-A7ED61089FE3}"/>
              </a:ext>
            </a:extLst>
          </p:cNvPr>
          <p:cNvSpPr txBox="1"/>
          <p:nvPr/>
        </p:nvSpPr>
        <p:spPr>
          <a:xfrm>
            <a:off x="-21771" y="2324786"/>
            <a:ext cx="678540" cy="364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GB" sz="1400" i="1" dirty="0"/>
              <a:t>Source </a:t>
            </a:r>
          </a:p>
          <a:p>
            <a:pPr>
              <a:lnSpc>
                <a:spcPts val="1000"/>
              </a:lnSpc>
            </a:pPr>
            <a:r>
              <a:rPr lang="en-GB" sz="1400" i="1" dirty="0"/>
              <a:t>   of</a:t>
            </a:r>
          </a:p>
        </p:txBody>
      </p:sp>
      <p:cxnSp>
        <p:nvCxnSpPr>
          <p:cNvPr id="164" name="Connector: Curved 163">
            <a:extLst>
              <a:ext uri="{FF2B5EF4-FFF2-40B4-BE49-F238E27FC236}">
                <a16:creationId xmlns:a16="http://schemas.microsoft.com/office/drawing/2014/main" id="{4D734596-6572-4747-B498-6C8C38F5236A}"/>
              </a:ext>
            </a:extLst>
          </p:cNvPr>
          <p:cNvCxnSpPr>
            <a:cxnSpLocks/>
          </p:cNvCxnSpPr>
          <p:nvPr/>
        </p:nvCxnSpPr>
        <p:spPr>
          <a:xfrm flipV="1">
            <a:off x="2558109" y="847020"/>
            <a:ext cx="1299436" cy="1196910"/>
          </a:xfrm>
          <a:prstGeom prst="curvedConnector3">
            <a:avLst>
              <a:gd name="adj1" fmla="val -15243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45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" grpId="0"/>
      <p:bldP spid="224" grpId="0"/>
      <p:bldP spid="208" grpId="0"/>
      <p:bldP spid="2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Oval 95">
            <a:extLst>
              <a:ext uri="{FF2B5EF4-FFF2-40B4-BE49-F238E27FC236}">
                <a16:creationId xmlns:a16="http://schemas.microsoft.com/office/drawing/2014/main" id="{C8A2B383-3C47-4F9B-A855-0B12385F3F83}"/>
              </a:ext>
            </a:extLst>
          </p:cNvPr>
          <p:cNvSpPr/>
          <p:nvPr/>
        </p:nvSpPr>
        <p:spPr>
          <a:xfrm rot="425756">
            <a:off x="432483" y="318631"/>
            <a:ext cx="3437547" cy="295297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55B4743A-FD67-44B0-904F-B3C8E4F63EB0}"/>
              </a:ext>
            </a:extLst>
          </p:cNvPr>
          <p:cNvSpPr/>
          <p:nvPr/>
        </p:nvSpPr>
        <p:spPr>
          <a:xfrm rot="785130">
            <a:off x="2790887" y="16344"/>
            <a:ext cx="2927387" cy="2651091"/>
          </a:xfrm>
          <a:prstGeom prst="ellipse">
            <a:avLst/>
          </a:prstGeom>
          <a:solidFill>
            <a:srgbClr val="E6E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CC23E8D-189D-4574-9CF5-CCA969460633}"/>
              </a:ext>
            </a:extLst>
          </p:cNvPr>
          <p:cNvSpPr/>
          <p:nvPr/>
        </p:nvSpPr>
        <p:spPr>
          <a:xfrm rot="1535783">
            <a:off x="-215785" y="2544746"/>
            <a:ext cx="3505967" cy="2817802"/>
          </a:xfrm>
          <a:prstGeom prst="ellipse">
            <a:avLst/>
          </a:prstGeom>
          <a:solidFill>
            <a:srgbClr val="B0DD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4D0BEC05-0E38-439D-940B-FE2630B0E80B}"/>
              </a:ext>
            </a:extLst>
          </p:cNvPr>
          <p:cNvSpPr/>
          <p:nvPr/>
        </p:nvSpPr>
        <p:spPr>
          <a:xfrm rot="498156">
            <a:off x="-1425641" y="4757266"/>
            <a:ext cx="6757530" cy="3364265"/>
          </a:xfrm>
          <a:prstGeom prst="ellipse">
            <a:avLst/>
          </a:prstGeom>
          <a:solidFill>
            <a:srgbClr val="FCC0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39F9F"/>
              </a:solidFill>
            </a:endParaRP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1B566B1C-CA91-4750-AF26-F845D27218E9}"/>
              </a:ext>
            </a:extLst>
          </p:cNvPr>
          <p:cNvSpPr/>
          <p:nvPr/>
        </p:nvSpPr>
        <p:spPr>
          <a:xfrm rot="2858766">
            <a:off x="5191009" y="2736108"/>
            <a:ext cx="4003031" cy="5149102"/>
          </a:xfrm>
          <a:prstGeom prst="ellipse">
            <a:avLst/>
          </a:prstGeom>
          <a:solidFill>
            <a:srgbClr val="DBCC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D77E01C-ABA1-4584-B413-0F9862429499}"/>
              </a:ext>
            </a:extLst>
          </p:cNvPr>
          <p:cNvSpPr txBox="1"/>
          <p:nvPr/>
        </p:nvSpPr>
        <p:spPr>
          <a:xfrm>
            <a:off x="-7056" y="-13626"/>
            <a:ext cx="2725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Reactive N</a:t>
            </a:r>
            <a:r>
              <a:rPr lang="en-GB" sz="2000" b="1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2000" b="1" i="1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SOCME</a:t>
            </a:r>
            <a:r>
              <a:rPr lang="en-GB" sz="2000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000" b="1" baseline="-25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664DD4D-50EC-4CD7-9D2E-38FE64F04D67}"/>
              </a:ext>
            </a:extLst>
          </p:cNvPr>
          <p:cNvGrpSpPr/>
          <p:nvPr/>
        </p:nvGrpSpPr>
        <p:grpSpPr>
          <a:xfrm>
            <a:off x="3889727" y="693309"/>
            <a:ext cx="1214848" cy="514014"/>
            <a:chOff x="4559270" y="831264"/>
            <a:chExt cx="1214848" cy="514014"/>
          </a:xfrm>
        </p:grpSpPr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056071D8-7DF2-483E-B332-809DC41810D1}"/>
                </a:ext>
              </a:extLst>
            </p:cNvPr>
            <p:cNvSpPr/>
            <p:nvPr/>
          </p:nvSpPr>
          <p:spPr>
            <a:xfrm>
              <a:off x="4559270" y="831264"/>
              <a:ext cx="1214848" cy="51401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8EA1566-F0B5-4721-91DD-8FE868A1D949}"/>
                </a:ext>
              </a:extLst>
            </p:cNvPr>
            <p:cNvSpPr txBox="1"/>
            <p:nvPr/>
          </p:nvSpPr>
          <p:spPr>
            <a:xfrm>
              <a:off x="4582065" y="887969"/>
              <a:ext cx="1173387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Carbon dioxide</a:t>
              </a:r>
            </a:p>
            <a:p>
              <a:pPr algn="ctr"/>
              <a:r>
                <a:rPr lang="en-GB" sz="1400" b="1" dirty="0"/>
                <a:t>(CO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)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4C1FE0F-F29F-44BD-BB5E-68010421E4D5}"/>
              </a:ext>
            </a:extLst>
          </p:cNvPr>
          <p:cNvGrpSpPr/>
          <p:nvPr/>
        </p:nvGrpSpPr>
        <p:grpSpPr>
          <a:xfrm>
            <a:off x="4751230" y="1300921"/>
            <a:ext cx="791570" cy="369754"/>
            <a:chOff x="4920758" y="1627849"/>
            <a:chExt cx="791570" cy="369754"/>
          </a:xfrm>
        </p:grpSpPr>
        <p:sp>
          <p:nvSpPr>
            <p:cNvPr id="66" name="Rectangle: Rounded Corners 65">
              <a:extLst>
                <a:ext uri="{FF2B5EF4-FFF2-40B4-BE49-F238E27FC236}">
                  <a16:creationId xmlns:a16="http://schemas.microsoft.com/office/drawing/2014/main" id="{0890BAF3-9C39-4E6D-9D6D-3BA4DBC920CD}"/>
                </a:ext>
              </a:extLst>
            </p:cNvPr>
            <p:cNvSpPr/>
            <p:nvPr/>
          </p:nvSpPr>
          <p:spPr>
            <a:xfrm>
              <a:off x="4920758" y="1627849"/>
              <a:ext cx="791570" cy="36975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E2D4D94-3F70-491F-B986-5717D0A954AF}"/>
                </a:ext>
              </a:extLst>
            </p:cNvPr>
            <p:cNvSpPr txBox="1"/>
            <p:nvPr/>
          </p:nvSpPr>
          <p:spPr>
            <a:xfrm>
              <a:off x="4920758" y="1693741"/>
              <a:ext cx="79157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Air</a:t>
              </a:r>
            </a:p>
          </p:txBody>
        </p:sp>
      </p:grp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3D31D88F-690C-49C0-88D8-E105B72955A6}"/>
              </a:ext>
            </a:extLst>
          </p:cNvPr>
          <p:cNvSpPr/>
          <p:nvPr/>
        </p:nvSpPr>
        <p:spPr>
          <a:xfrm>
            <a:off x="2978158" y="1241349"/>
            <a:ext cx="791570" cy="491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707E4AC-DADA-4947-9391-D9412651AD72}"/>
              </a:ext>
            </a:extLst>
          </p:cNvPr>
          <p:cNvSpPr txBox="1"/>
          <p:nvPr/>
        </p:nvSpPr>
        <p:spPr>
          <a:xfrm>
            <a:off x="2998168" y="1252895"/>
            <a:ext cx="79157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/>
              <a:t>Methane</a:t>
            </a:r>
          </a:p>
          <a:p>
            <a:pPr algn="ctr"/>
            <a:r>
              <a:rPr lang="en-GB" sz="1400" b="1" dirty="0"/>
              <a:t>(CH</a:t>
            </a:r>
            <a:r>
              <a:rPr lang="en-GB" sz="1400" b="1" baseline="-25000" dirty="0"/>
              <a:t>4</a:t>
            </a:r>
            <a:r>
              <a:rPr lang="en-GB" sz="1400" b="1" dirty="0"/>
              <a:t>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BC3B220-A010-40E2-8C20-1641D457620E}"/>
              </a:ext>
            </a:extLst>
          </p:cNvPr>
          <p:cNvSpPr txBox="1"/>
          <p:nvPr/>
        </p:nvSpPr>
        <p:spPr>
          <a:xfrm>
            <a:off x="35945" y="4255689"/>
            <a:ext cx="176072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REACTION CONDITIONS 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9345F02-A3AF-4F1C-9D71-9AB0B4E0BBA7}"/>
              </a:ext>
            </a:extLst>
          </p:cNvPr>
          <p:cNvGrpSpPr/>
          <p:nvPr/>
        </p:nvGrpSpPr>
        <p:grpSpPr>
          <a:xfrm>
            <a:off x="1650094" y="2868056"/>
            <a:ext cx="803924" cy="523500"/>
            <a:chOff x="2709029" y="3310644"/>
            <a:chExt cx="803924" cy="588662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B6BDFFF5-1D21-4638-BFA8-A630DD036AB4}"/>
                </a:ext>
              </a:extLst>
            </p:cNvPr>
            <p:cNvSpPr/>
            <p:nvPr/>
          </p:nvSpPr>
          <p:spPr>
            <a:xfrm>
              <a:off x="2721383" y="3310644"/>
              <a:ext cx="791570" cy="588662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7B32869-6FC8-48FA-B7F6-BD3B400258E9}"/>
                </a:ext>
              </a:extLst>
            </p:cNvPr>
            <p:cNvSpPr txBox="1"/>
            <p:nvPr/>
          </p:nvSpPr>
          <p:spPr>
            <a:xfrm>
              <a:off x="2709029" y="3368318"/>
              <a:ext cx="79157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Fe-based</a:t>
              </a:r>
            </a:p>
            <a:p>
              <a:pPr algn="ctr"/>
              <a:r>
                <a:rPr lang="en-GB" sz="1400" b="1" dirty="0"/>
                <a:t>catalyst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5D7526-F1F3-4934-80E0-95BBAA6BBEB2}"/>
              </a:ext>
            </a:extLst>
          </p:cNvPr>
          <p:cNvGrpSpPr/>
          <p:nvPr/>
        </p:nvGrpSpPr>
        <p:grpSpPr>
          <a:xfrm>
            <a:off x="278438" y="2913962"/>
            <a:ext cx="1154733" cy="331933"/>
            <a:chOff x="2728629" y="3289431"/>
            <a:chExt cx="798426" cy="588662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55AA3143-CE94-4344-B86B-0A8FD459B8AD}"/>
                </a:ext>
              </a:extLst>
            </p:cNvPr>
            <p:cNvSpPr/>
            <p:nvPr/>
          </p:nvSpPr>
          <p:spPr>
            <a:xfrm>
              <a:off x="2728629" y="3289431"/>
              <a:ext cx="791570" cy="588662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73F7935-8976-432B-AD9D-9D66E02D473A}"/>
                </a:ext>
              </a:extLst>
            </p:cNvPr>
            <p:cNvSpPr txBox="1"/>
            <p:nvPr/>
          </p:nvSpPr>
          <p:spPr>
            <a:xfrm>
              <a:off x="2735485" y="3334882"/>
              <a:ext cx="791570" cy="43088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High pressure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84BDDA4-A704-423A-81F2-31310EFFFA80}"/>
              </a:ext>
            </a:extLst>
          </p:cNvPr>
          <p:cNvGrpSpPr/>
          <p:nvPr/>
        </p:nvGrpSpPr>
        <p:grpSpPr>
          <a:xfrm>
            <a:off x="435389" y="3399763"/>
            <a:ext cx="1018844" cy="557865"/>
            <a:chOff x="1047758" y="4322305"/>
            <a:chExt cx="1018844" cy="531448"/>
          </a:xfrm>
        </p:grpSpPr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7AE3491F-96C5-4A89-B7D9-0EC68C650919}"/>
                </a:ext>
              </a:extLst>
            </p:cNvPr>
            <p:cNvSpPr/>
            <p:nvPr/>
          </p:nvSpPr>
          <p:spPr>
            <a:xfrm>
              <a:off x="1047758" y="4322305"/>
              <a:ext cx="1018844" cy="531448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3F54270-5829-4AF0-81B2-4A1A8DF97E0C}"/>
                </a:ext>
              </a:extLst>
            </p:cNvPr>
            <p:cNvSpPr txBox="1"/>
            <p:nvPr/>
          </p:nvSpPr>
          <p:spPr>
            <a:xfrm>
              <a:off x="1095064" y="4343623"/>
              <a:ext cx="950719" cy="3890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High temperature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D2FFD76-A20C-4A20-B6EE-3768E29104BD}"/>
              </a:ext>
            </a:extLst>
          </p:cNvPr>
          <p:cNvGrpSpPr/>
          <p:nvPr/>
        </p:nvGrpSpPr>
        <p:grpSpPr>
          <a:xfrm>
            <a:off x="2068652" y="4359036"/>
            <a:ext cx="965089" cy="363800"/>
            <a:chOff x="2709028" y="3289431"/>
            <a:chExt cx="965089" cy="588662"/>
          </a:xfrm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F72706A7-18B7-4E48-BC63-94FE4B0E9DE0}"/>
                </a:ext>
              </a:extLst>
            </p:cNvPr>
            <p:cNvSpPr/>
            <p:nvPr/>
          </p:nvSpPr>
          <p:spPr>
            <a:xfrm>
              <a:off x="2728628" y="3289431"/>
              <a:ext cx="945489" cy="588662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5A52368-7C92-4127-A868-C6F3B3250129}"/>
                </a:ext>
              </a:extLst>
            </p:cNvPr>
            <p:cNvSpPr txBox="1"/>
            <p:nvPr/>
          </p:nvSpPr>
          <p:spPr>
            <a:xfrm>
              <a:off x="2709028" y="3368317"/>
              <a:ext cx="965089" cy="223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Equilibrium</a:t>
              </a: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946BDF82-0872-402D-A080-156D801466A9}"/>
              </a:ext>
            </a:extLst>
          </p:cNvPr>
          <p:cNvSpPr txBox="1"/>
          <p:nvPr/>
        </p:nvSpPr>
        <p:spPr>
          <a:xfrm>
            <a:off x="3248581" y="255216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CHEMICAL INPUT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A3AF75FE-A320-471D-A8F5-87E854BDC47D}"/>
              </a:ext>
            </a:extLst>
          </p:cNvPr>
          <p:cNvSpPr/>
          <p:nvPr/>
        </p:nvSpPr>
        <p:spPr>
          <a:xfrm>
            <a:off x="2908175" y="1846537"/>
            <a:ext cx="2591489" cy="2680538"/>
          </a:xfrm>
          <a:prstGeom prst="ellipse">
            <a:avLst/>
          </a:prstGeom>
          <a:solidFill>
            <a:srgbClr val="FDF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9D24FEA-F1FE-4F68-9F05-977AB7F29148}"/>
              </a:ext>
            </a:extLst>
          </p:cNvPr>
          <p:cNvSpPr txBox="1"/>
          <p:nvPr/>
        </p:nvSpPr>
        <p:spPr>
          <a:xfrm>
            <a:off x="3256704" y="1960230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CORE REACTION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84F0B32E-FC34-4FFF-A139-7B3F534D2D67}"/>
              </a:ext>
            </a:extLst>
          </p:cNvPr>
          <p:cNvGrpSpPr/>
          <p:nvPr/>
        </p:nvGrpSpPr>
        <p:grpSpPr>
          <a:xfrm>
            <a:off x="3981666" y="4577471"/>
            <a:ext cx="935992" cy="708184"/>
            <a:chOff x="4102883" y="5044750"/>
            <a:chExt cx="935992" cy="765488"/>
          </a:xfrm>
        </p:grpSpPr>
        <p:sp>
          <p:nvSpPr>
            <p:cNvPr id="90" name="Rectangle: Rounded Corners 89">
              <a:extLst>
                <a:ext uri="{FF2B5EF4-FFF2-40B4-BE49-F238E27FC236}">
                  <a16:creationId xmlns:a16="http://schemas.microsoft.com/office/drawing/2014/main" id="{40838A18-EC48-4A9C-94C0-5C93095546E5}"/>
                </a:ext>
              </a:extLst>
            </p:cNvPr>
            <p:cNvSpPr/>
            <p:nvPr/>
          </p:nvSpPr>
          <p:spPr>
            <a:xfrm>
              <a:off x="4102884" y="5044750"/>
              <a:ext cx="935991" cy="76548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C905EBBF-C311-432E-AB3B-11C1F046623A}"/>
                </a:ext>
              </a:extLst>
            </p:cNvPr>
            <p:cNvSpPr txBox="1"/>
            <p:nvPr/>
          </p:nvSpPr>
          <p:spPr>
            <a:xfrm>
              <a:off x="4102883" y="5060218"/>
              <a:ext cx="935992" cy="6986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Ammonium nitrate</a:t>
              </a:r>
            </a:p>
            <a:p>
              <a:pPr algn="ctr"/>
              <a:r>
                <a:rPr lang="en-GB" sz="1400" b="1" dirty="0"/>
                <a:t>(NH</a:t>
              </a:r>
              <a:r>
                <a:rPr lang="en-GB" sz="1400" b="1" baseline="-25000" dirty="0"/>
                <a:t>4</a:t>
              </a:r>
              <a:r>
                <a:rPr lang="en-GB" sz="1400" b="1" dirty="0"/>
                <a:t>NO</a:t>
              </a:r>
              <a:r>
                <a:rPr lang="en-GB" sz="1400" b="1" baseline="-25000" dirty="0"/>
                <a:t>3</a:t>
              </a:r>
              <a:r>
                <a:rPr lang="en-GB" sz="1400" b="1" dirty="0"/>
                <a:t>)</a:t>
              </a:r>
            </a:p>
          </p:txBody>
        </p:sp>
      </p:grpSp>
      <p:sp>
        <p:nvSpPr>
          <p:cNvPr id="97" name="TextBox 96">
            <a:extLst>
              <a:ext uri="{FF2B5EF4-FFF2-40B4-BE49-F238E27FC236}">
                <a16:creationId xmlns:a16="http://schemas.microsoft.com/office/drawing/2014/main" id="{DDA74262-C1E1-4155-B1AB-412AE8446503}"/>
              </a:ext>
            </a:extLst>
          </p:cNvPr>
          <p:cNvSpPr txBox="1"/>
          <p:nvPr/>
        </p:nvSpPr>
        <p:spPr>
          <a:xfrm>
            <a:off x="1254279" y="385458"/>
            <a:ext cx="1610227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ENERGY INPUT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4945697-B5D8-43FE-A05A-BC130019B16C}"/>
              </a:ext>
            </a:extLst>
          </p:cNvPr>
          <p:cNvGrpSpPr/>
          <p:nvPr/>
        </p:nvGrpSpPr>
        <p:grpSpPr>
          <a:xfrm>
            <a:off x="1976934" y="2047526"/>
            <a:ext cx="1042418" cy="524641"/>
            <a:chOff x="2173662" y="1804162"/>
            <a:chExt cx="1042418" cy="524641"/>
          </a:xfrm>
        </p:grpSpPr>
        <p:sp>
          <p:nvSpPr>
            <p:cNvPr id="102" name="Rectangle: Rounded Corners 101">
              <a:extLst>
                <a:ext uri="{FF2B5EF4-FFF2-40B4-BE49-F238E27FC236}">
                  <a16:creationId xmlns:a16="http://schemas.microsoft.com/office/drawing/2014/main" id="{F658D1D8-9575-4F09-B261-50903C0203AA}"/>
                </a:ext>
              </a:extLst>
            </p:cNvPr>
            <p:cNvSpPr/>
            <p:nvPr/>
          </p:nvSpPr>
          <p:spPr>
            <a:xfrm>
              <a:off x="2173662" y="1804162"/>
              <a:ext cx="1038380" cy="52464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55A5ABBD-8E19-4F8A-A597-9B5A1D9B1A1A}"/>
                </a:ext>
              </a:extLst>
            </p:cNvPr>
            <p:cNvSpPr txBox="1"/>
            <p:nvPr/>
          </p:nvSpPr>
          <p:spPr>
            <a:xfrm>
              <a:off x="2177699" y="1848789"/>
              <a:ext cx="1038381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Hydrocarbon</a:t>
              </a:r>
            </a:p>
            <a:p>
              <a:pPr algn="ctr"/>
              <a:r>
                <a:rPr lang="en-GB" sz="1400" b="1" dirty="0"/>
                <a:t>fuels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E287634-9469-4EEA-8514-E869E5DD2996}"/>
              </a:ext>
            </a:extLst>
          </p:cNvPr>
          <p:cNvGrpSpPr/>
          <p:nvPr/>
        </p:nvGrpSpPr>
        <p:grpSpPr>
          <a:xfrm>
            <a:off x="862196" y="838723"/>
            <a:ext cx="934473" cy="469024"/>
            <a:chOff x="751666" y="769542"/>
            <a:chExt cx="934473" cy="469024"/>
          </a:xfrm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5109A27D-01F6-4366-A0BF-D1EBC9C9A485}"/>
                </a:ext>
              </a:extLst>
            </p:cNvPr>
            <p:cNvSpPr/>
            <p:nvPr/>
          </p:nvSpPr>
          <p:spPr>
            <a:xfrm>
              <a:off x="751666" y="769542"/>
              <a:ext cx="924390" cy="4690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25BFAC7-F8D2-4601-8ECE-F548099B091C}"/>
                </a:ext>
              </a:extLst>
            </p:cNvPr>
            <p:cNvSpPr txBox="1"/>
            <p:nvPr/>
          </p:nvSpPr>
          <p:spPr>
            <a:xfrm>
              <a:off x="761749" y="780571"/>
              <a:ext cx="92439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Waste heat boiler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287DFAF-16C8-44C6-9F6C-C45512F5F79A}"/>
              </a:ext>
            </a:extLst>
          </p:cNvPr>
          <p:cNvGrpSpPr/>
          <p:nvPr/>
        </p:nvGrpSpPr>
        <p:grpSpPr>
          <a:xfrm>
            <a:off x="694857" y="1468291"/>
            <a:ext cx="954822" cy="291544"/>
            <a:chOff x="593900" y="1656890"/>
            <a:chExt cx="954822" cy="291544"/>
          </a:xfrm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63014DCE-54AA-4C4A-859D-ECB2A21A3965}"/>
                </a:ext>
              </a:extLst>
            </p:cNvPr>
            <p:cNvSpPr/>
            <p:nvPr/>
          </p:nvSpPr>
          <p:spPr>
            <a:xfrm>
              <a:off x="593900" y="1656890"/>
              <a:ext cx="944907" cy="29154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FA148FBE-1077-4C0C-B79D-7DB70EC7E620}"/>
                </a:ext>
              </a:extLst>
            </p:cNvPr>
            <p:cNvSpPr txBox="1"/>
            <p:nvPr/>
          </p:nvSpPr>
          <p:spPr>
            <a:xfrm>
              <a:off x="593900" y="1702999"/>
              <a:ext cx="95482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Heater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E8EB65D-16E4-4AB5-BAF2-0CFAF94B9A4D}"/>
              </a:ext>
            </a:extLst>
          </p:cNvPr>
          <p:cNvGrpSpPr/>
          <p:nvPr/>
        </p:nvGrpSpPr>
        <p:grpSpPr>
          <a:xfrm>
            <a:off x="703973" y="1941442"/>
            <a:ext cx="948945" cy="309377"/>
            <a:chOff x="589862" y="1987448"/>
            <a:chExt cx="948945" cy="309377"/>
          </a:xfrm>
        </p:grpSpPr>
        <p:sp>
          <p:nvSpPr>
            <p:cNvPr id="108" name="Rectangle: Rounded Corners 107">
              <a:extLst>
                <a:ext uri="{FF2B5EF4-FFF2-40B4-BE49-F238E27FC236}">
                  <a16:creationId xmlns:a16="http://schemas.microsoft.com/office/drawing/2014/main" id="{B44614AF-3AB0-4FD0-B8E4-ACF9B999CB73}"/>
                </a:ext>
              </a:extLst>
            </p:cNvPr>
            <p:cNvSpPr/>
            <p:nvPr/>
          </p:nvSpPr>
          <p:spPr>
            <a:xfrm>
              <a:off x="593900" y="1987448"/>
              <a:ext cx="944907" cy="309377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F9903EAF-AB5A-40AD-A6AE-8D34FD288FDB}"/>
                </a:ext>
              </a:extLst>
            </p:cNvPr>
            <p:cNvSpPr txBox="1"/>
            <p:nvPr/>
          </p:nvSpPr>
          <p:spPr>
            <a:xfrm>
              <a:off x="589862" y="2018749"/>
              <a:ext cx="937034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Compressor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4959DDC8-644F-4671-9182-10A7A6189861}"/>
              </a:ext>
            </a:extLst>
          </p:cNvPr>
          <p:cNvGrpSpPr/>
          <p:nvPr/>
        </p:nvGrpSpPr>
        <p:grpSpPr>
          <a:xfrm>
            <a:off x="3361668" y="2534035"/>
            <a:ext cx="1680836" cy="1770053"/>
            <a:chOff x="4176215" y="5044692"/>
            <a:chExt cx="1680836" cy="1770053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3F32AE33-C962-4823-A3A6-0786529DFDD1}"/>
                </a:ext>
              </a:extLst>
            </p:cNvPr>
            <p:cNvGrpSpPr/>
            <p:nvPr/>
          </p:nvGrpSpPr>
          <p:grpSpPr>
            <a:xfrm>
              <a:off x="4176215" y="5044751"/>
              <a:ext cx="796985" cy="588662"/>
              <a:chOff x="4176215" y="5044750"/>
              <a:chExt cx="796985" cy="588662"/>
            </a:xfrm>
          </p:grpSpPr>
          <p:sp>
            <p:nvSpPr>
              <p:cNvPr id="127" name="Rectangle: Rounded Corners 126">
                <a:extLst>
                  <a:ext uri="{FF2B5EF4-FFF2-40B4-BE49-F238E27FC236}">
                    <a16:creationId xmlns:a16="http://schemas.microsoft.com/office/drawing/2014/main" id="{DA436CA6-4C15-4643-BFDD-700DD36B8A1F}"/>
                  </a:ext>
                </a:extLst>
              </p:cNvPr>
              <p:cNvSpPr/>
              <p:nvPr/>
            </p:nvSpPr>
            <p:spPr>
              <a:xfrm>
                <a:off x="4176215" y="5044750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F48EAC63-24F6-40DB-BF18-E2EDFE20CB41}"/>
                  </a:ext>
                </a:extLst>
              </p:cNvPr>
              <p:cNvSpPr txBox="1"/>
              <p:nvPr/>
            </p:nvSpPr>
            <p:spPr>
              <a:xfrm>
                <a:off x="4181630" y="5143302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Hydrogen</a:t>
                </a:r>
              </a:p>
              <a:p>
                <a:pPr algn="ctr"/>
                <a:r>
                  <a:rPr lang="en-GB" sz="1400" b="1" dirty="0"/>
                  <a:t>(H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F143995F-4DC2-490C-B218-3E84A50A0269}"/>
                </a:ext>
              </a:extLst>
            </p:cNvPr>
            <p:cNvGrpSpPr/>
            <p:nvPr/>
          </p:nvGrpSpPr>
          <p:grpSpPr>
            <a:xfrm>
              <a:off x="5065481" y="5044692"/>
              <a:ext cx="791570" cy="588662"/>
              <a:chOff x="5039872" y="2667930"/>
              <a:chExt cx="791570" cy="588662"/>
            </a:xfrm>
          </p:grpSpPr>
          <p:sp>
            <p:nvSpPr>
              <p:cNvPr id="125" name="Rectangle: Rounded Corners 124">
                <a:extLst>
                  <a:ext uri="{FF2B5EF4-FFF2-40B4-BE49-F238E27FC236}">
                    <a16:creationId xmlns:a16="http://schemas.microsoft.com/office/drawing/2014/main" id="{8D9EFAF7-B7D6-4C94-B289-B8D95FFA13AC}"/>
                  </a:ext>
                </a:extLst>
              </p:cNvPr>
              <p:cNvSpPr/>
              <p:nvPr/>
            </p:nvSpPr>
            <p:spPr>
              <a:xfrm>
                <a:off x="5039872" y="2667930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DD5C90B4-CF79-47F5-BFB6-978F12D69A71}"/>
                  </a:ext>
                </a:extLst>
              </p:cNvPr>
              <p:cNvSpPr txBox="1"/>
              <p:nvPr/>
            </p:nvSpPr>
            <p:spPr>
              <a:xfrm>
                <a:off x="5055575" y="2742148"/>
                <a:ext cx="77586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Nitrogen</a:t>
                </a:r>
              </a:p>
              <a:p>
                <a:pPr algn="ctr"/>
                <a:r>
                  <a:rPr lang="en-GB" sz="1400" b="1" dirty="0"/>
                  <a:t>(N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AF6F37B0-A28E-4588-BB69-E74A89C1C79E}"/>
                </a:ext>
              </a:extLst>
            </p:cNvPr>
            <p:cNvGrpSpPr/>
            <p:nvPr/>
          </p:nvGrpSpPr>
          <p:grpSpPr>
            <a:xfrm>
              <a:off x="4592868" y="6226083"/>
              <a:ext cx="812263" cy="588662"/>
              <a:chOff x="4525691" y="3850699"/>
              <a:chExt cx="812263" cy="588662"/>
            </a:xfrm>
          </p:grpSpPr>
          <p:sp>
            <p:nvSpPr>
              <p:cNvPr id="123" name="Rectangle: Rounded Corners 122">
                <a:extLst>
                  <a:ext uri="{FF2B5EF4-FFF2-40B4-BE49-F238E27FC236}">
                    <a16:creationId xmlns:a16="http://schemas.microsoft.com/office/drawing/2014/main" id="{6081D567-5E16-436C-B258-C69207114BA2}"/>
                  </a:ext>
                </a:extLst>
              </p:cNvPr>
              <p:cNvSpPr/>
              <p:nvPr/>
            </p:nvSpPr>
            <p:spPr>
              <a:xfrm>
                <a:off x="4525691" y="3850699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34A611E0-38B6-45C4-B323-844B1971E020}"/>
                  </a:ext>
                </a:extLst>
              </p:cNvPr>
              <p:cNvSpPr txBox="1"/>
              <p:nvPr/>
            </p:nvSpPr>
            <p:spPr>
              <a:xfrm>
                <a:off x="4546384" y="3930205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Ammonia</a:t>
                </a:r>
              </a:p>
              <a:p>
                <a:pPr algn="ctr"/>
                <a:r>
                  <a:rPr lang="en-GB" sz="1400" b="1" dirty="0"/>
                  <a:t>(NH</a:t>
                </a:r>
                <a:r>
                  <a:rPr lang="en-GB" sz="1400" b="1" baseline="-25000" dirty="0"/>
                  <a:t>3</a:t>
                </a:r>
                <a:r>
                  <a:rPr lang="en-GB" sz="1400" b="1" dirty="0"/>
                  <a:t>)</a:t>
                </a:r>
              </a:p>
            </p:txBody>
          </p:sp>
        </p:grpSp>
        <p:cxnSp>
          <p:nvCxnSpPr>
            <p:cNvPr id="121" name="Connector: Curved 120">
              <a:extLst>
                <a:ext uri="{FF2B5EF4-FFF2-40B4-BE49-F238E27FC236}">
                  <a16:creationId xmlns:a16="http://schemas.microsoft.com/office/drawing/2014/main" id="{FE5B48E6-B3BB-496B-991A-00648716E75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939838" y="5709972"/>
              <a:ext cx="586223" cy="447206"/>
            </a:xfrm>
            <a:prstGeom prst="curvedConnector3">
              <a:avLst>
                <a:gd name="adj1" fmla="val 329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ctor: Curved 121">
              <a:extLst>
                <a:ext uri="{FF2B5EF4-FFF2-40B4-BE49-F238E27FC236}">
                  <a16:creationId xmlns:a16="http://schemas.microsoft.com/office/drawing/2014/main" id="{B8403DE2-7D42-4E83-A8BF-85391076AE2E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4492632" y="5705729"/>
              <a:ext cx="586223" cy="447206"/>
            </a:xfrm>
            <a:prstGeom prst="curvedConnector3">
              <a:avLst>
                <a:gd name="adj1" fmla="val 329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TextBox 128">
            <a:extLst>
              <a:ext uri="{FF2B5EF4-FFF2-40B4-BE49-F238E27FC236}">
                <a16:creationId xmlns:a16="http://schemas.microsoft.com/office/drawing/2014/main" id="{A2CEC02B-5B15-46CE-B98C-8546381D64EF}"/>
              </a:ext>
            </a:extLst>
          </p:cNvPr>
          <p:cNvSpPr txBox="1"/>
          <p:nvPr/>
        </p:nvSpPr>
        <p:spPr>
          <a:xfrm>
            <a:off x="7754451" y="3643238"/>
            <a:ext cx="1460342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UNINTENDED CONSEQUENCES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9232DCB1-3353-460D-B6A4-1173A0CE5704}"/>
              </a:ext>
            </a:extLst>
          </p:cNvPr>
          <p:cNvGrpSpPr/>
          <p:nvPr/>
        </p:nvGrpSpPr>
        <p:grpSpPr>
          <a:xfrm>
            <a:off x="7944166" y="4445365"/>
            <a:ext cx="1197770" cy="479639"/>
            <a:chOff x="2709028" y="3289431"/>
            <a:chExt cx="965089" cy="776100"/>
          </a:xfrm>
        </p:grpSpPr>
        <p:sp>
          <p:nvSpPr>
            <p:cNvPr id="131" name="Rectangle: Rounded Corners 130">
              <a:extLst>
                <a:ext uri="{FF2B5EF4-FFF2-40B4-BE49-F238E27FC236}">
                  <a16:creationId xmlns:a16="http://schemas.microsoft.com/office/drawing/2014/main" id="{F29A24E6-91E9-4561-A536-90AD7C1E54FC}"/>
                </a:ext>
              </a:extLst>
            </p:cNvPr>
            <p:cNvSpPr/>
            <p:nvPr/>
          </p:nvSpPr>
          <p:spPr>
            <a:xfrm>
              <a:off x="2728628" y="3289431"/>
              <a:ext cx="945489" cy="588662"/>
            </a:xfrm>
            <a:prstGeom prst="roundRect">
              <a:avLst/>
            </a:prstGeom>
            <a:solidFill>
              <a:srgbClr val="FDF1E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ACD76654-6A85-4E4F-BB9B-2FD56B08DA14}"/>
                </a:ext>
              </a:extLst>
            </p:cNvPr>
            <p:cNvSpPr txBox="1"/>
            <p:nvPr/>
          </p:nvSpPr>
          <p:spPr>
            <a:xfrm>
              <a:off x="2709028" y="3368316"/>
              <a:ext cx="965089" cy="69721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Eutrophication</a:t>
              </a: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91329D00-8DC6-4E9D-BA75-C50F75F08A6C}"/>
              </a:ext>
            </a:extLst>
          </p:cNvPr>
          <p:cNvGrpSpPr/>
          <p:nvPr/>
        </p:nvGrpSpPr>
        <p:grpSpPr>
          <a:xfrm>
            <a:off x="7150741" y="4990533"/>
            <a:ext cx="791570" cy="363800"/>
            <a:chOff x="2709028" y="3289431"/>
            <a:chExt cx="965089" cy="588662"/>
          </a:xfrm>
        </p:grpSpPr>
        <p:sp>
          <p:nvSpPr>
            <p:cNvPr id="134" name="Rectangle: Rounded Corners 133">
              <a:extLst>
                <a:ext uri="{FF2B5EF4-FFF2-40B4-BE49-F238E27FC236}">
                  <a16:creationId xmlns:a16="http://schemas.microsoft.com/office/drawing/2014/main" id="{F3BC1213-86A4-42EF-9A46-A554DBD96AA9}"/>
                </a:ext>
              </a:extLst>
            </p:cNvPr>
            <p:cNvSpPr/>
            <p:nvPr/>
          </p:nvSpPr>
          <p:spPr>
            <a:xfrm>
              <a:off x="2728628" y="3289431"/>
              <a:ext cx="945489" cy="588662"/>
            </a:xfrm>
            <a:prstGeom prst="roundRect">
              <a:avLst/>
            </a:prstGeom>
            <a:solidFill>
              <a:srgbClr val="FDF1E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F62A41BE-72B2-4A3A-B050-F47444CCA8D7}"/>
                </a:ext>
              </a:extLst>
            </p:cNvPr>
            <p:cNvSpPr txBox="1"/>
            <p:nvPr/>
          </p:nvSpPr>
          <p:spPr>
            <a:xfrm>
              <a:off x="2709028" y="3387287"/>
              <a:ext cx="965089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Runoff</a:t>
              </a:r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072B27CA-0348-4D20-A7AE-70A78F56BBF1}"/>
              </a:ext>
            </a:extLst>
          </p:cNvPr>
          <p:cNvGrpSpPr/>
          <p:nvPr/>
        </p:nvGrpSpPr>
        <p:grpSpPr>
          <a:xfrm>
            <a:off x="8121201" y="5768502"/>
            <a:ext cx="791570" cy="670897"/>
            <a:chOff x="2709028" y="3289431"/>
            <a:chExt cx="965089" cy="776100"/>
          </a:xfrm>
        </p:grpSpPr>
        <p:sp>
          <p:nvSpPr>
            <p:cNvPr id="141" name="Rectangle: Rounded Corners 140">
              <a:extLst>
                <a:ext uri="{FF2B5EF4-FFF2-40B4-BE49-F238E27FC236}">
                  <a16:creationId xmlns:a16="http://schemas.microsoft.com/office/drawing/2014/main" id="{B7C46B31-F034-4EBF-B9F6-C815765F54C4}"/>
                </a:ext>
              </a:extLst>
            </p:cNvPr>
            <p:cNvSpPr/>
            <p:nvPr/>
          </p:nvSpPr>
          <p:spPr>
            <a:xfrm>
              <a:off x="2728628" y="3289431"/>
              <a:ext cx="945489" cy="588662"/>
            </a:xfrm>
            <a:prstGeom prst="roundRect">
              <a:avLst/>
            </a:prstGeom>
            <a:solidFill>
              <a:srgbClr val="FDF1E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96903872-49AC-4287-8A23-287C298D6979}"/>
                </a:ext>
              </a:extLst>
            </p:cNvPr>
            <p:cNvSpPr txBox="1"/>
            <p:nvPr/>
          </p:nvSpPr>
          <p:spPr>
            <a:xfrm>
              <a:off x="2709028" y="3368316"/>
              <a:ext cx="965089" cy="69721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Surface water</a:t>
              </a:r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4F3F6F27-4811-423E-A570-47B3309EDE81}"/>
              </a:ext>
            </a:extLst>
          </p:cNvPr>
          <p:cNvGrpSpPr/>
          <p:nvPr/>
        </p:nvGrpSpPr>
        <p:grpSpPr>
          <a:xfrm>
            <a:off x="6928800" y="6355877"/>
            <a:ext cx="1651302" cy="363800"/>
            <a:chOff x="2607370" y="3417016"/>
            <a:chExt cx="1060216" cy="588662"/>
          </a:xfrm>
        </p:grpSpPr>
        <p:sp>
          <p:nvSpPr>
            <p:cNvPr id="144" name="Rectangle: Rounded Corners 143">
              <a:extLst>
                <a:ext uri="{FF2B5EF4-FFF2-40B4-BE49-F238E27FC236}">
                  <a16:creationId xmlns:a16="http://schemas.microsoft.com/office/drawing/2014/main" id="{A63C7CC6-CD9F-45EE-9762-AE1851EFFE74}"/>
                </a:ext>
              </a:extLst>
            </p:cNvPr>
            <p:cNvSpPr/>
            <p:nvPr/>
          </p:nvSpPr>
          <p:spPr>
            <a:xfrm>
              <a:off x="2610608" y="3417016"/>
              <a:ext cx="1056978" cy="588662"/>
            </a:xfrm>
            <a:prstGeom prst="roundRect">
              <a:avLst/>
            </a:prstGeom>
            <a:solidFill>
              <a:srgbClr val="FDF1E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FA4167DA-EB70-4E3D-AD54-8353D07527E0}"/>
                </a:ext>
              </a:extLst>
            </p:cNvPr>
            <p:cNvSpPr txBox="1"/>
            <p:nvPr/>
          </p:nvSpPr>
          <p:spPr>
            <a:xfrm>
              <a:off x="2607370" y="3508284"/>
              <a:ext cx="1053976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Methemoglobinemia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B233B564-299E-4D25-8254-3007BA8E4B3C}"/>
              </a:ext>
            </a:extLst>
          </p:cNvPr>
          <p:cNvGrpSpPr/>
          <p:nvPr/>
        </p:nvGrpSpPr>
        <p:grpSpPr>
          <a:xfrm>
            <a:off x="5609268" y="6277369"/>
            <a:ext cx="791570" cy="448453"/>
            <a:chOff x="2722562" y="3289431"/>
            <a:chExt cx="965089" cy="588662"/>
          </a:xfrm>
        </p:grpSpPr>
        <p:sp>
          <p:nvSpPr>
            <p:cNvPr id="147" name="Rectangle: Rounded Corners 146">
              <a:extLst>
                <a:ext uri="{FF2B5EF4-FFF2-40B4-BE49-F238E27FC236}">
                  <a16:creationId xmlns:a16="http://schemas.microsoft.com/office/drawing/2014/main" id="{EC3908A3-F9C2-493C-8FD6-4F07ABBB8F43}"/>
                </a:ext>
              </a:extLst>
            </p:cNvPr>
            <p:cNvSpPr/>
            <p:nvPr/>
          </p:nvSpPr>
          <p:spPr>
            <a:xfrm>
              <a:off x="2728628" y="3289431"/>
              <a:ext cx="945489" cy="588662"/>
            </a:xfrm>
            <a:prstGeom prst="roundRect">
              <a:avLst/>
            </a:prstGeom>
            <a:solidFill>
              <a:srgbClr val="FDF1E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DF08B0EA-D603-49ED-9083-F23774B04CBF}"/>
                </a:ext>
              </a:extLst>
            </p:cNvPr>
            <p:cNvSpPr txBox="1"/>
            <p:nvPr/>
          </p:nvSpPr>
          <p:spPr>
            <a:xfrm>
              <a:off x="2722562" y="3308731"/>
              <a:ext cx="965089" cy="4984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Health effects</a:t>
              </a:r>
            </a:p>
          </p:txBody>
        </p: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9626AD5A-C5FA-47CE-8393-ED52611F27A3}"/>
              </a:ext>
            </a:extLst>
          </p:cNvPr>
          <p:cNvGrpSpPr/>
          <p:nvPr/>
        </p:nvGrpSpPr>
        <p:grpSpPr>
          <a:xfrm>
            <a:off x="6272776" y="5461468"/>
            <a:ext cx="1217013" cy="488945"/>
            <a:chOff x="2653207" y="3289431"/>
            <a:chExt cx="1020910" cy="791615"/>
          </a:xfrm>
        </p:grpSpPr>
        <p:sp>
          <p:nvSpPr>
            <p:cNvPr id="150" name="Rectangle: Rounded Corners 149">
              <a:extLst>
                <a:ext uri="{FF2B5EF4-FFF2-40B4-BE49-F238E27FC236}">
                  <a16:creationId xmlns:a16="http://schemas.microsoft.com/office/drawing/2014/main" id="{5F3F1D1D-F87A-43FB-96DA-6CB8BB89C437}"/>
                </a:ext>
              </a:extLst>
            </p:cNvPr>
            <p:cNvSpPr/>
            <p:nvPr/>
          </p:nvSpPr>
          <p:spPr>
            <a:xfrm>
              <a:off x="2678333" y="3289431"/>
              <a:ext cx="995784" cy="791615"/>
            </a:xfrm>
            <a:prstGeom prst="roundRect">
              <a:avLst/>
            </a:prstGeom>
            <a:solidFill>
              <a:srgbClr val="FDF1E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AF53C640-A092-40C2-85EE-92F9F5A91396}"/>
                </a:ext>
              </a:extLst>
            </p:cNvPr>
            <p:cNvSpPr txBox="1"/>
            <p:nvPr/>
          </p:nvSpPr>
          <p:spPr>
            <a:xfrm>
              <a:off x="2653207" y="3368316"/>
              <a:ext cx="1020910" cy="69761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Drinking water system</a:t>
              </a: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00938B7D-C147-4F53-8F26-C3BF41CE94E2}"/>
              </a:ext>
            </a:extLst>
          </p:cNvPr>
          <p:cNvGrpSpPr/>
          <p:nvPr/>
        </p:nvGrpSpPr>
        <p:grpSpPr>
          <a:xfrm>
            <a:off x="5768454" y="4408524"/>
            <a:ext cx="1252113" cy="467263"/>
            <a:chOff x="2718011" y="3368315"/>
            <a:chExt cx="1068690" cy="617490"/>
          </a:xfrm>
        </p:grpSpPr>
        <p:sp>
          <p:nvSpPr>
            <p:cNvPr id="153" name="Rectangle: Rounded Corners 152">
              <a:extLst>
                <a:ext uri="{FF2B5EF4-FFF2-40B4-BE49-F238E27FC236}">
                  <a16:creationId xmlns:a16="http://schemas.microsoft.com/office/drawing/2014/main" id="{11437B78-D031-4E2C-B149-1177E2F0CE77}"/>
                </a:ext>
              </a:extLst>
            </p:cNvPr>
            <p:cNvSpPr/>
            <p:nvPr/>
          </p:nvSpPr>
          <p:spPr>
            <a:xfrm>
              <a:off x="2728628" y="3368315"/>
              <a:ext cx="1010905" cy="617490"/>
            </a:xfrm>
            <a:prstGeom prst="roundRect">
              <a:avLst>
                <a:gd name="adj" fmla="val 16667"/>
              </a:avLst>
            </a:prstGeom>
            <a:solidFill>
              <a:srgbClr val="FDF1E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6591B87A-FE30-4FE9-9D99-4946C90074B9}"/>
                </a:ext>
              </a:extLst>
            </p:cNvPr>
            <p:cNvSpPr txBox="1"/>
            <p:nvPr/>
          </p:nvSpPr>
          <p:spPr>
            <a:xfrm>
              <a:off x="2718011" y="3381973"/>
              <a:ext cx="1068690" cy="56941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Environmental nitrates</a:t>
              </a:r>
            </a:p>
          </p:txBody>
        </p:sp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124740C1-2F4B-49A2-8AA9-B4AB1469F102}"/>
              </a:ext>
            </a:extLst>
          </p:cNvPr>
          <p:cNvGrpSpPr/>
          <p:nvPr/>
        </p:nvGrpSpPr>
        <p:grpSpPr>
          <a:xfrm>
            <a:off x="-1951" y="4857281"/>
            <a:ext cx="1186571" cy="363800"/>
            <a:chOff x="2709028" y="3289431"/>
            <a:chExt cx="1186571" cy="588662"/>
          </a:xfrm>
        </p:grpSpPr>
        <p:sp>
          <p:nvSpPr>
            <p:cNvPr id="176" name="Rectangle: Rounded Corners 175">
              <a:extLst>
                <a:ext uri="{FF2B5EF4-FFF2-40B4-BE49-F238E27FC236}">
                  <a16:creationId xmlns:a16="http://schemas.microsoft.com/office/drawing/2014/main" id="{BE025A03-C096-450E-B9BD-2737704CF850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F36C6A92-CA46-4F6D-AD80-2D29E687F7C0}"/>
                </a:ext>
              </a:extLst>
            </p:cNvPr>
            <p:cNvSpPr txBox="1"/>
            <p:nvPr/>
          </p:nvSpPr>
          <p:spPr>
            <a:xfrm>
              <a:off x="2709028" y="3368316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Denitrification</a:t>
              </a:r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FAF470EA-8E09-437B-A704-14059C741779}"/>
              </a:ext>
            </a:extLst>
          </p:cNvPr>
          <p:cNvGrpSpPr/>
          <p:nvPr/>
        </p:nvGrpSpPr>
        <p:grpSpPr>
          <a:xfrm>
            <a:off x="1368" y="5330080"/>
            <a:ext cx="1260740" cy="363800"/>
            <a:chOff x="2709028" y="3289431"/>
            <a:chExt cx="1186571" cy="588662"/>
          </a:xfrm>
        </p:grpSpPr>
        <p:sp>
          <p:nvSpPr>
            <p:cNvPr id="179" name="Rectangle: Rounded Corners 178">
              <a:extLst>
                <a:ext uri="{FF2B5EF4-FFF2-40B4-BE49-F238E27FC236}">
                  <a16:creationId xmlns:a16="http://schemas.microsoft.com/office/drawing/2014/main" id="{3863FC7D-FC73-42D3-92E0-2799EA7AD32C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17B5E946-7D53-424F-A434-26EC298AB78D}"/>
                </a:ext>
              </a:extLst>
            </p:cNvPr>
            <p:cNvSpPr txBox="1"/>
            <p:nvPr/>
          </p:nvSpPr>
          <p:spPr>
            <a:xfrm>
              <a:off x="2709028" y="3368316"/>
              <a:ext cx="1166971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Immobilization</a:t>
              </a:r>
            </a:p>
          </p:txBody>
        </p: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F06F4631-E614-49AC-9084-238110350AB7}"/>
              </a:ext>
            </a:extLst>
          </p:cNvPr>
          <p:cNvGrpSpPr/>
          <p:nvPr/>
        </p:nvGrpSpPr>
        <p:grpSpPr>
          <a:xfrm>
            <a:off x="1252939" y="4821171"/>
            <a:ext cx="1028227" cy="363800"/>
            <a:chOff x="2708732" y="3350611"/>
            <a:chExt cx="1173373" cy="588662"/>
          </a:xfrm>
        </p:grpSpPr>
        <p:sp>
          <p:nvSpPr>
            <p:cNvPr id="182" name="Rectangle: Rounded Corners 181">
              <a:extLst>
                <a:ext uri="{FF2B5EF4-FFF2-40B4-BE49-F238E27FC236}">
                  <a16:creationId xmlns:a16="http://schemas.microsoft.com/office/drawing/2014/main" id="{438FC4CB-34A8-417F-9FA7-8A0DD2567F63}"/>
                </a:ext>
              </a:extLst>
            </p:cNvPr>
            <p:cNvSpPr/>
            <p:nvPr/>
          </p:nvSpPr>
          <p:spPr>
            <a:xfrm>
              <a:off x="2715133" y="3350611"/>
              <a:ext cx="1166972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34C59DE2-B8AC-4A67-8B37-2561FC08192E}"/>
                </a:ext>
              </a:extLst>
            </p:cNvPr>
            <p:cNvSpPr txBox="1"/>
            <p:nvPr/>
          </p:nvSpPr>
          <p:spPr>
            <a:xfrm>
              <a:off x="2708732" y="3431090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Nitrification</a:t>
              </a:r>
            </a:p>
          </p:txBody>
        </p: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C305289C-6A3A-4EAB-AEF2-BC79143DB268}"/>
              </a:ext>
            </a:extLst>
          </p:cNvPr>
          <p:cNvGrpSpPr/>
          <p:nvPr/>
        </p:nvGrpSpPr>
        <p:grpSpPr>
          <a:xfrm>
            <a:off x="2380626" y="5079970"/>
            <a:ext cx="890801" cy="363800"/>
            <a:chOff x="2709028" y="3289431"/>
            <a:chExt cx="1186571" cy="588662"/>
          </a:xfrm>
        </p:grpSpPr>
        <p:sp>
          <p:nvSpPr>
            <p:cNvPr id="185" name="Rectangle: Rounded Corners 184">
              <a:extLst>
                <a:ext uri="{FF2B5EF4-FFF2-40B4-BE49-F238E27FC236}">
                  <a16:creationId xmlns:a16="http://schemas.microsoft.com/office/drawing/2014/main" id="{BD04AB6E-DE9B-4460-BE4E-36B2C7CF01CE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957FD314-2DBC-4848-BE0F-5BCE7A8F1218}"/>
                </a:ext>
              </a:extLst>
            </p:cNvPr>
            <p:cNvSpPr txBox="1"/>
            <p:nvPr/>
          </p:nvSpPr>
          <p:spPr>
            <a:xfrm>
              <a:off x="2709028" y="3368316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Leaching</a:t>
              </a:r>
            </a:p>
          </p:txBody>
        </p:sp>
      </p:grp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7475DEE5-C12A-4772-BC84-EE0A72F3D63E}"/>
              </a:ext>
            </a:extLst>
          </p:cNvPr>
          <p:cNvGrpSpPr/>
          <p:nvPr/>
        </p:nvGrpSpPr>
        <p:grpSpPr>
          <a:xfrm>
            <a:off x="1975542" y="5597019"/>
            <a:ext cx="1007644" cy="363800"/>
            <a:chOff x="2708732" y="3350611"/>
            <a:chExt cx="1173373" cy="588662"/>
          </a:xfrm>
        </p:grpSpPr>
        <p:sp>
          <p:nvSpPr>
            <p:cNvPr id="188" name="Rectangle: Rounded Corners 187">
              <a:extLst>
                <a:ext uri="{FF2B5EF4-FFF2-40B4-BE49-F238E27FC236}">
                  <a16:creationId xmlns:a16="http://schemas.microsoft.com/office/drawing/2014/main" id="{4D225C08-5CFE-4131-87DE-7B74D31FAB8A}"/>
                </a:ext>
              </a:extLst>
            </p:cNvPr>
            <p:cNvSpPr/>
            <p:nvPr/>
          </p:nvSpPr>
          <p:spPr>
            <a:xfrm>
              <a:off x="2715133" y="3350611"/>
              <a:ext cx="1166972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BF40161C-F4B6-41FC-B51A-9BA1713FE505}"/>
                </a:ext>
              </a:extLst>
            </p:cNvPr>
            <p:cNvSpPr txBox="1"/>
            <p:nvPr/>
          </p:nvSpPr>
          <p:spPr>
            <a:xfrm>
              <a:off x="2708732" y="3431090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Agriculture</a:t>
              </a:r>
            </a:p>
          </p:txBody>
        </p:sp>
      </p:grp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629AAB58-BF6D-4E77-A628-3F26DD09F4CD}"/>
              </a:ext>
            </a:extLst>
          </p:cNvPr>
          <p:cNvGrpSpPr/>
          <p:nvPr/>
        </p:nvGrpSpPr>
        <p:grpSpPr>
          <a:xfrm>
            <a:off x="3399270" y="5612513"/>
            <a:ext cx="890801" cy="363800"/>
            <a:chOff x="2709028" y="3289431"/>
            <a:chExt cx="1186571" cy="588662"/>
          </a:xfrm>
        </p:grpSpPr>
        <p:sp>
          <p:nvSpPr>
            <p:cNvPr id="191" name="Rectangle: Rounded Corners 190">
              <a:extLst>
                <a:ext uri="{FF2B5EF4-FFF2-40B4-BE49-F238E27FC236}">
                  <a16:creationId xmlns:a16="http://schemas.microsoft.com/office/drawing/2014/main" id="{23D8655E-E99E-46D4-8688-0AA23028283F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1BC9F722-82E6-4D13-9AAF-47374BBEEAA6}"/>
                </a:ext>
              </a:extLst>
            </p:cNvPr>
            <p:cNvSpPr txBox="1"/>
            <p:nvPr/>
          </p:nvSpPr>
          <p:spPr>
            <a:xfrm>
              <a:off x="2709028" y="3368316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Explosives</a:t>
              </a:r>
            </a:p>
          </p:txBody>
        </p:sp>
      </p:grpSp>
      <p:sp>
        <p:nvSpPr>
          <p:cNvPr id="193" name="TextBox 192">
            <a:extLst>
              <a:ext uri="{FF2B5EF4-FFF2-40B4-BE49-F238E27FC236}">
                <a16:creationId xmlns:a16="http://schemas.microsoft.com/office/drawing/2014/main" id="{AF214432-9C38-48F8-B9F8-050FDA1446A8}"/>
              </a:ext>
            </a:extLst>
          </p:cNvPr>
          <p:cNvSpPr txBox="1"/>
          <p:nvPr/>
        </p:nvSpPr>
        <p:spPr>
          <a:xfrm>
            <a:off x="-56224" y="6241915"/>
            <a:ext cx="163633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INTENDED USES SUBSYSTEM</a:t>
            </a:r>
          </a:p>
        </p:txBody>
      </p: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3A7887F0-6960-45ED-BA70-49065F8C0804}"/>
              </a:ext>
            </a:extLst>
          </p:cNvPr>
          <p:cNvGrpSpPr/>
          <p:nvPr/>
        </p:nvGrpSpPr>
        <p:grpSpPr>
          <a:xfrm>
            <a:off x="180211" y="5794756"/>
            <a:ext cx="1093395" cy="363800"/>
            <a:chOff x="2709028" y="3289431"/>
            <a:chExt cx="1186571" cy="588662"/>
          </a:xfrm>
        </p:grpSpPr>
        <p:sp>
          <p:nvSpPr>
            <p:cNvPr id="196" name="Rectangle: Rounded Corners 195">
              <a:extLst>
                <a:ext uri="{FF2B5EF4-FFF2-40B4-BE49-F238E27FC236}">
                  <a16:creationId xmlns:a16="http://schemas.microsoft.com/office/drawing/2014/main" id="{FF377CA9-9E7C-456A-8BBB-4E3F16B9A479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430321FF-4F99-464D-9340-856E23F2E1CC}"/>
                </a:ext>
              </a:extLst>
            </p:cNvPr>
            <p:cNvSpPr txBox="1"/>
            <p:nvPr/>
          </p:nvSpPr>
          <p:spPr>
            <a:xfrm>
              <a:off x="2709028" y="3368316"/>
              <a:ext cx="1166971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Volatilization</a:t>
              </a:r>
            </a:p>
          </p:txBody>
        </p:sp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3F1712E3-652C-4B62-94AA-A332E10C97D2}"/>
              </a:ext>
            </a:extLst>
          </p:cNvPr>
          <p:cNvGrpSpPr/>
          <p:nvPr/>
        </p:nvGrpSpPr>
        <p:grpSpPr>
          <a:xfrm>
            <a:off x="1450472" y="6185477"/>
            <a:ext cx="805634" cy="470857"/>
            <a:chOff x="2653135" y="3275058"/>
            <a:chExt cx="1242464" cy="664974"/>
          </a:xfrm>
        </p:grpSpPr>
        <p:sp>
          <p:nvSpPr>
            <p:cNvPr id="199" name="Rectangle: Rounded Corners 198">
              <a:extLst>
                <a:ext uri="{FF2B5EF4-FFF2-40B4-BE49-F238E27FC236}">
                  <a16:creationId xmlns:a16="http://schemas.microsoft.com/office/drawing/2014/main" id="{BFB283DA-A4D6-4E67-810F-384562147F43}"/>
                </a:ext>
              </a:extLst>
            </p:cNvPr>
            <p:cNvSpPr/>
            <p:nvPr/>
          </p:nvSpPr>
          <p:spPr>
            <a:xfrm>
              <a:off x="2728627" y="3289431"/>
              <a:ext cx="1166972" cy="650601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F009D15F-03D9-4D43-ACA3-312E5D8268A3}"/>
                </a:ext>
              </a:extLst>
            </p:cNvPr>
            <p:cNvSpPr txBox="1"/>
            <p:nvPr/>
          </p:nvSpPr>
          <p:spPr>
            <a:xfrm>
              <a:off x="2653135" y="3275058"/>
              <a:ext cx="1188514" cy="6085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Organic nitrogen</a:t>
              </a:r>
            </a:p>
          </p:txBody>
        </p:sp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68579B99-1F90-422A-82C9-79673A2368BC}"/>
              </a:ext>
            </a:extLst>
          </p:cNvPr>
          <p:cNvGrpSpPr/>
          <p:nvPr/>
        </p:nvGrpSpPr>
        <p:grpSpPr>
          <a:xfrm>
            <a:off x="2413699" y="6053360"/>
            <a:ext cx="890801" cy="363800"/>
            <a:chOff x="2709028" y="3289431"/>
            <a:chExt cx="1186571" cy="588662"/>
          </a:xfrm>
        </p:grpSpPr>
        <p:sp>
          <p:nvSpPr>
            <p:cNvPr id="202" name="Rectangle: Rounded Corners 201">
              <a:extLst>
                <a:ext uri="{FF2B5EF4-FFF2-40B4-BE49-F238E27FC236}">
                  <a16:creationId xmlns:a16="http://schemas.microsoft.com/office/drawing/2014/main" id="{3E7DC0F1-487C-43E9-A5B7-EEFA51152CA4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A43CC408-2CA4-4870-A616-EB828D00A8E6}"/>
                </a:ext>
              </a:extLst>
            </p:cNvPr>
            <p:cNvSpPr txBox="1"/>
            <p:nvPr/>
          </p:nvSpPr>
          <p:spPr>
            <a:xfrm>
              <a:off x="2709028" y="3368316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Munitions</a:t>
              </a:r>
            </a:p>
          </p:txBody>
        </p:sp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A65E59F4-0275-4412-B984-43CC04151D25}"/>
              </a:ext>
            </a:extLst>
          </p:cNvPr>
          <p:cNvGrpSpPr/>
          <p:nvPr/>
        </p:nvGrpSpPr>
        <p:grpSpPr>
          <a:xfrm>
            <a:off x="3726830" y="6037492"/>
            <a:ext cx="1119523" cy="344410"/>
            <a:chOff x="2404877" y="3166137"/>
            <a:chExt cx="1491235" cy="557287"/>
          </a:xfrm>
        </p:grpSpPr>
        <p:sp>
          <p:nvSpPr>
            <p:cNvPr id="205" name="Rectangle: Rounded Corners 204">
              <a:extLst>
                <a:ext uri="{FF2B5EF4-FFF2-40B4-BE49-F238E27FC236}">
                  <a16:creationId xmlns:a16="http://schemas.microsoft.com/office/drawing/2014/main" id="{4CABE3F0-FE48-4AAF-9482-58927466FB53}"/>
                </a:ext>
              </a:extLst>
            </p:cNvPr>
            <p:cNvSpPr/>
            <p:nvPr/>
          </p:nvSpPr>
          <p:spPr>
            <a:xfrm>
              <a:off x="2404877" y="3166137"/>
              <a:ext cx="1491235" cy="557287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EA5FB35D-0559-4117-8178-90E2F05A3B02}"/>
                </a:ext>
              </a:extLst>
            </p:cNvPr>
            <p:cNvSpPr txBox="1"/>
            <p:nvPr/>
          </p:nvSpPr>
          <p:spPr>
            <a:xfrm>
              <a:off x="2440360" y="3253467"/>
              <a:ext cx="1437577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 err="1"/>
                <a:t>Nitroglycerine</a:t>
              </a:r>
              <a:endParaRPr lang="en-GB" sz="1400" b="1" dirty="0"/>
            </a:p>
          </p:txBody>
        </p:sp>
      </p:grpSp>
      <p:grpSp>
        <p:nvGrpSpPr>
          <p:cNvPr id="209" name="Group 208">
            <a:extLst>
              <a:ext uri="{FF2B5EF4-FFF2-40B4-BE49-F238E27FC236}">
                <a16:creationId xmlns:a16="http://schemas.microsoft.com/office/drawing/2014/main" id="{A316521A-F6FF-444C-B891-00E3B5C865EC}"/>
              </a:ext>
            </a:extLst>
          </p:cNvPr>
          <p:cNvGrpSpPr/>
          <p:nvPr/>
        </p:nvGrpSpPr>
        <p:grpSpPr>
          <a:xfrm>
            <a:off x="3108890" y="6460334"/>
            <a:ext cx="890801" cy="363800"/>
            <a:chOff x="2709028" y="3289431"/>
            <a:chExt cx="1186571" cy="588662"/>
          </a:xfrm>
        </p:grpSpPr>
        <p:sp>
          <p:nvSpPr>
            <p:cNvPr id="210" name="Rectangle: Rounded Corners 209">
              <a:extLst>
                <a:ext uri="{FF2B5EF4-FFF2-40B4-BE49-F238E27FC236}">
                  <a16:creationId xmlns:a16="http://schemas.microsoft.com/office/drawing/2014/main" id="{57513B3B-E03E-4729-ACF3-346CBFDA4D32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BA789227-DDA0-4689-AC1A-F4466C3EA349}"/>
                </a:ext>
              </a:extLst>
            </p:cNvPr>
            <p:cNvSpPr txBox="1"/>
            <p:nvPr/>
          </p:nvSpPr>
          <p:spPr>
            <a:xfrm>
              <a:off x="2709028" y="3368316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Dynamite</a:t>
              </a:r>
            </a:p>
          </p:txBody>
        </p:sp>
      </p:grp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AEF9CB69-4B2C-4093-B6F1-D16936896B25}"/>
              </a:ext>
            </a:extLst>
          </p:cNvPr>
          <p:cNvGrpSpPr/>
          <p:nvPr/>
        </p:nvGrpSpPr>
        <p:grpSpPr>
          <a:xfrm>
            <a:off x="5109995" y="5214442"/>
            <a:ext cx="839424" cy="346224"/>
            <a:chOff x="2709028" y="3289431"/>
            <a:chExt cx="785981" cy="588662"/>
          </a:xfrm>
        </p:grpSpPr>
        <p:sp>
          <p:nvSpPr>
            <p:cNvPr id="214" name="Rectangle: Rounded Corners 213">
              <a:extLst>
                <a:ext uri="{FF2B5EF4-FFF2-40B4-BE49-F238E27FC236}">
                  <a16:creationId xmlns:a16="http://schemas.microsoft.com/office/drawing/2014/main" id="{960BC516-F0EF-455E-83BB-DF60131A3483}"/>
                </a:ext>
              </a:extLst>
            </p:cNvPr>
            <p:cNvSpPr/>
            <p:nvPr/>
          </p:nvSpPr>
          <p:spPr>
            <a:xfrm>
              <a:off x="2728630" y="3289431"/>
              <a:ext cx="725834" cy="588662"/>
            </a:xfrm>
            <a:prstGeom prst="roundRect">
              <a:avLst/>
            </a:prstGeom>
            <a:solidFill>
              <a:srgbClr val="FDF1E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D345E3AE-F93F-491E-98D8-625E383D8AF0}"/>
                </a:ext>
              </a:extLst>
            </p:cNvPr>
            <p:cNvSpPr txBox="1"/>
            <p:nvPr/>
          </p:nvSpPr>
          <p:spPr>
            <a:xfrm>
              <a:off x="2709028" y="3370449"/>
              <a:ext cx="785981" cy="19554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Conflicts</a:t>
              </a:r>
            </a:p>
          </p:txBody>
        </p:sp>
      </p:grpSp>
      <p:cxnSp>
        <p:nvCxnSpPr>
          <p:cNvPr id="219" name="Connector: Curved 218">
            <a:extLst>
              <a:ext uri="{FF2B5EF4-FFF2-40B4-BE49-F238E27FC236}">
                <a16:creationId xmlns:a16="http://schemas.microsoft.com/office/drawing/2014/main" id="{21E7113C-2689-4A6B-866C-9BA26BEEA69A}"/>
              </a:ext>
            </a:extLst>
          </p:cNvPr>
          <p:cNvCxnSpPr>
            <a:cxnSpLocks/>
          </p:cNvCxnSpPr>
          <p:nvPr/>
        </p:nvCxnSpPr>
        <p:spPr>
          <a:xfrm rot="16200000" flipH="1">
            <a:off x="2965854" y="1902820"/>
            <a:ext cx="813856" cy="446591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ctor: Curved 220">
            <a:extLst>
              <a:ext uri="{FF2B5EF4-FFF2-40B4-BE49-F238E27FC236}">
                <a16:creationId xmlns:a16="http://schemas.microsoft.com/office/drawing/2014/main" id="{597C5518-E0B1-40FC-85F6-B0EFE6EFDF98}"/>
              </a:ext>
            </a:extLst>
          </p:cNvPr>
          <p:cNvCxnSpPr>
            <a:cxnSpLocks/>
          </p:cNvCxnSpPr>
          <p:nvPr/>
        </p:nvCxnSpPr>
        <p:spPr>
          <a:xfrm rot="5400000">
            <a:off x="4690212" y="1862136"/>
            <a:ext cx="853440" cy="489320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>
            <a:extLst>
              <a:ext uri="{FF2B5EF4-FFF2-40B4-BE49-F238E27FC236}">
                <a16:creationId xmlns:a16="http://schemas.microsoft.com/office/drawing/2014/main" id="{BA8EB39B-31E2-43AC-B0C7-2BCAA3547130}"/>
              </a:ext>
            </a:extLst>
          </p:cNvPr>
          <p:cNvSpPr txBox="1"/>
          <p:nvPr/>
        </p:nvSpPr>
        <p:spPr>
          <a:xfrm>
            <a:off x="3104818" y="1683416"/>
            <a:ext cx="939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Source of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2D7FEFC4-1243-4235-9235-26EA95FB040B}"/>
              </a:ext>
            </a:extLst>
          </p:cNvPr>
          <p:cNvSpPr txBox="1"/>
          <p:nvPr/>
        </p:nvSpPr>
        <p:spPr>
          <a:xfrm>
            <a:off x="4544726" y="1657131"/>
            <a:ext cx="939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Source of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BCBC9F9B-1C3D-44FB-8995-01E81CBF131C}"/>
              </a:ext>
            </a:extLst>
          </p:cNvPr>
          <p:cNvSpPr txBox="1"/>
          <p:nvPr/>
        </p:nvSpPr>
        <p:spPr>
          <a:xfrm>
            <a:off x="3790211" y="3060027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cxnSp>
        <p:nvCxnSpPr>
          <p:cNvPr id="231" name="Connector: Curved 230">
            <a:extLst>
              <a:ext uri="{FF2B5EF4-FFF2-40B4-BE49-F238E27FC236}">
                <a16:creationId xmlns:a16="http://schemas.microsoft.com/office/drawing/2014/main" id="{3329281C-3047-4770-B11E-01067F6C442B}"/>
              </a:ext>
            </a:extLst>
          </p:cNvPr>
          <p:cNvCxnSpPr>
            <a:cxnSpLocks/>
          </p:cNvCxnSpPr>
          <p:nvPr/>
        </p:nvCxnSpPr>
        <p:spPr>
          <a:xfrm rot="10800000">
            <a:off x="7478258" y="5856913"/>
            <a:ext cx="652362" cy="72155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ctor: Curved 234">
            <a:extLst>
              <a:ext uri="{FF2B5EF4-FFF2-40B4-BE49-F238E27FC236}">
                <a16:creationId xmlns:a16="http://schemas.microsoft.com/office/drawing/2014/main" id="{1A33D2C9-7DA8-4C6F-9932-62F05E962E0E}"/>
              </a:ext>
            </a:extLst>
          </p:cNvPr>
          <p:cNvCxnSpPr>
            <a:cxnSpLocks/>
            <a:endCxn id="154" idx="1"/>
          </p:cNvCxnSpPr>
          <p:nvPr/>
        </p:nvCxnSpPr>
        <p:spPr>
          <a:xfrm flipV="1">
            <a:off x="4929030" y="4634302"/>
            <a:ext cx="839424" cy="445497"/>
          </a:xfrm>
          <a:prstGeom prst="curvedConnector3">
            <a:avLst>
              <a:gd name="adj1" fmla="val 79178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ctor: Curved 235">
            <a:extLst>
              <a:ext uri="{FF2B5EF4-FFF2-40B4-BE49-F238E27FC236}">
                <a16:creationId xmlns:a16="http://schemas.microsoft.com/office/drawing/2014/main" id="{34224058-760D-4170-A64E-56104BBA6537}"/>
              </a:ext>
            </a:extLst>
          </p:cNvPr>
          <p:cNvCxnSpPr>
            <a:cxnSpLocks/>
          </p:cNvCxnSpPr>
          <p:nvPr/>
        </p:nvCxnSpPr>
        <p:spPr>
          <a:xfrm flipV="1">
            <a:off x="3772319" y="1225975"/>
            <a:ext cx="586166" cy="236944"/>
          </a:xfrm>
          <a:prstGeom prst="curvedConnector3">
            <a:avLst>
              <a:gd name="adj1" fmla="val 10107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TextBox 239">
            <a:extLst>
              <a:ext uri="{FF2B5EF4-FFF2-40B4-BE49-F238E27FC236}">
                <a16:creationId xmlns:a16="http://schemas.microsoft.com/office/drawing/2014/main" id="{2550E6C6-B73B-4C67-9847-F67EF588D35A}"/>
              </a:ext>
            </a:extLst>
          </p:cNvPr>
          <p:cNvSpPr txBox="1"/>
          <p:nvPr/>
        </p:nvSpPr>
        <p:spPr>
          <a:xfrm>
            <a:off x="3733711" y="1168281"/>
            <a:ext cx="75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By-</a:t>
            </a:r>
          </a:p>
          <a:p>
            <a:r>
              <a:rPr lang="en-GB" sz="1400" i="1" dirty="0"/>
              <a:t>product</a:t>
            </a:r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74CA6CD0-A0E4-48D6-A3AB-00FC9EF33F54}"/>
              </a:ext>
            </a:extLst>
          </p:cNvPr>
          <p:cNvSpPr/>
          <p:nvPr/>
        </p:nvSpPr>
        <p:spPr>
          <a:xfrm rot="7603501">
            <a:off x="4968849" y="852129"/>
            <a:ext cx="4330950" cy="2959511"/>
          </a:xfrm>
          <a:prstGeom prst="ellipse">
            <a:avLst/>
          </a:prstGeom>
          <a:solidFill>
            <a:srgbClr val="FDC7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44" name="Group 243">
            <a:extLst>
              <a:ext uri="{FF2B5EF4-FFF2-40B4-BE49-F238E27FC236}">
                <a16:creationId xmlns:a16="http://schemas.microsoft.com/office/drawing/2014/main" id="{78260DDF-6C63-4174-9DE6-44A6D131D8A1}"/>
              </a:ext>
            </a:extLst>
          </p:cNvPr>
          <p:cNvGrpSpPr/>
          <p:nvPr/>
        </p:nvGrpSpPr>
        <p:grpSpPr>
          <a:xfrm>
            <a:off x="6430761" y="1090066"/>
            <a:ext cx="801485" cy="588662"/>
            <a:chOff x="6344511" y="3064854"/>
            <a:chExt cx="801485" cy="588662"/>
          </a:xfrm>
        </p:grpSpPr>
        <p:sp>
          <p:nvSpPr>
            <p:cNvPr id="245" name="Rectangle: Rounded Corners 244">
              <a:extLst>
                <a:ext uri="{FF2B5EF4-FFF2-40B4-BE49-F238E27FC236}">
                  <a16:creationId xmlns:a16="http://schemas.microsoft.com/office/drawing/2014/main" id="{DFB9A66F-76AB-4870-8513-14DE08296097}"/>
                </a:ext>
              </a:extLst>
            </p:cNvPr>
            <p:cNvSpPr/>
            <p:nvPr/>
          </p:nvSpPr>
          <p:spPr>
            <a:xfrm>
              <a:off x="6354426" y="3064854"/>
              <a:ext cx="791570" cy="58866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6" name="TextBox 245">
              <a:extLst>
                <a:ext uri="{FF2B5EF4-FFF2-40B4-BE49-F238E27FC236}">
                  <a16:creationId xmlns:a16="http://schemas.microsoft.com/office/drawing/2014/main" id="{E7642619-0A85-4694-8EB7-09A704EC9745}"/>
                </a:ext>
              </a:extLst>
            </p:cNvPr>
            <p:cNvSpPr txBox="1"/>
            <p:nvPr/>
          </p:nvSpPr>
          <p:spPr>
            <a:xfrm>
              <a:off x="6344511" y="3143741"/>
              <a:ext cx="79157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Oxygen</a:t>
              </a:r>
            </a:p>
            <a:p>
              <a:pPr algn="ctr"/>
              <a:r>
                <a:rPr lang="en-GB" sz="1400" b="1" dirty="0"/>
                <a:t>(O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)</a:t>
              </a:r>
            </a:p>
          </p:txBody>
        </p:sp>
      </p:grpSp>
      <p:grpSp>
        <p:nvGrpSpPr>
          <p:cNvPr id="247" name="Group 246">
            <a:extLst>
              <a:ext uri="{FF2B5EF4-FFF2-40B4-BE49-F238E27FC236}">
                <a16:creationId xmlns:a16="http://schemas.microsoft.com/office/drawing/2014/main" id="{E3127AEB-59C8-42B3-B9BE-721C51A767ED}"/>
              </a:ext>
            </a:extLst>
          </p:cNvPr>
          <p:cNvGrpSpPr/>
          <p:nvPr/>
        </p:nvGrpSpPr>
        <p:grpSpPr>
          <a:xfrm>
            <a:off x="6269812" y="2081500"/>
            <a:ext cx="799285" cy="660688"/>
            <a:chOff x="5514994" y="3251224"/>
            <a:chExt cx="799285" cy="733320"/>
          </a:xfrm>
        </p:grpSpPr>
        <p:sp>
          <p:nvSpPr>
            <p:cNvPr id="248" name="Rectangle: Rounded Corners 247">
              <a:extLst>
                <a:ext uri="{FF2B5EF4-FFF2-40B4-BE49-F238E27FC236}">
                  <a16:creationId xmlns:a16="http://schemas.microsoft.com/office/drawing/2014/main" id="{14BF8AB4-420E-4A0F-A189-1F3F51A64516}"/>
                </a:ext>
              </a:extLst>
            </p:cNvPr>
            <p:cNvSpPr/>
            <p:nvPr/>
          </p:nvSpPr>
          <p:spPr>
            <a:xfrm>
              <a:off x="5522709" y="3252386"/>
              <a:ext cx="791570" cy="73215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9" name="TextBox 248">
              <a:extLst>
                <a:ext uri="{FF2B5EF4-FFF2-40B4-BE49-F238E27FC236}">
                  <a16:creationId xmlns:a16="http://schemas.microsoft.com/office/drawing/2014/main" id="{D83A814A-9F80-41E8-B288-D627ABC1C208}"/>
                </a:ext>
              </a:extLst>
            </p:cNvPr>
            <p:cNvSpPr txBox="1"/>
            <p:nvPr/>
          </p:nvSpPr>
          <p:spPr>
            <a:xfrm>
              <a:off x="5514994" y="3251224"/>
              <a:ext cx="791570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Nitrogen monoxide</a:t>
              </a:r>
            </a:p>
            <a:p>
              <a:pPr algn="ctr"/>
              <a:r>
                <a:rPr lang="en-GB" sz="1400" b="1" dirty="0"/>
                <a:t>(NO)</a:t>
              </a:r>
            </a:p>
          </p:txBody>
        </p:sp>
      </p:grpSp>
      <p:grpSp>
        <p:nvGrpSpPr>
          <p:cNvPr id="250" name="Group 249">
            <a:extLst>
              <a:ext uri="{FF2B5EF4-FFF2-40B4-BE49-F238E27FC236}">
                <a16:creationId xmlns:a16="http://schemas.microsoft.com/office/drawing/2014/main" id="{18FC0EB2-A231-44C2-9A60-807611F5B514}"/>
              </a:ext>
            </a:extLst>
          </p:cNvPr>
          <p:cNvGrpSpPr/>
          <p:nvPr/>
        </p:nvGrpSpPr>
        <p:grpSpPr>
          <a:xfrm>
            <a:off x="7367036" y="2883790"/>
            <a:ext cx="791570" cy="474788"/>
            <a:chOff x="6510853" y="4683163"/>
            <a:chExt cx="791570" cy="474788"/>
          </a:xfrm>
        </p:grpSpPr>
        <p:sp>
          <p:nvSpPr>
            <p:cNvPr id="251" name="Rectangle: Rounded Corners 250">
              <a:extLst>
                <a:ext uri="{FF2B5EF4-FFF2-40B4-BE49-F238E27FC236}">
                  <a16:creationId xmlns:a16="http://schemas.microsoft.com/office/drawing/2014/main" id="{4D620991-1BB6-463C-B554-0E19408E00B8}"/>
                </a:ext>
              </a:extLst>
            </p:cNvPr>
            <p:cNvSpPr/>
            <p:nvPr/>
          </p:nvSpPr>
          <p:spPr>
            <a:xfrm>
              <a:off x="6510853" y="4683163"/>
              <a:ext cx="791570" cy="47478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2" name="TextBox 251">
              <a:extLst>
                <a:ext uri="{FF2B5EF4-FFF2-40B4-BE49-F238E27FC236}">
                  <a16:creationId xmlns:a16="http://schemas.microsoft.com/office/drawing/2014/main" id="{178902F6-1124-4FD6-99F1-AF29C9680A79}"/>
                </a:ext>
              </a:extLst>
            </p:cNvPr>
            <p:cNvSpPr txBox="1"/>
            <p:nvPr/>
          </p:nvSpPr>
          <p:spPr>
            <a:xfrm>
              <a:off x="6510853" y="4683163"/>
              <a:ext cx="79157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Water</a:t>
              </a:r>
            </a:p>
            <a:p>
              <a:pPr algn="ctr"/>
              <a:r>
                <a:rPr lang="en-GB" sz="1400" b="1" dirty="0"/>
                <a:t>(H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O)</a:t>
              </a:r>
            </a:p>
          </p:txBody>
        </p:sp>
      </p:grpSp>
      <p:sp>
        <p:nvSpPr>
          <p:cNvPr id="253" name="TextBox 252">
            <a:extLst>
              <a:ext uri="{FF2B5EF4-FFF2-40B4-BE49-F238E27FC236}">
                <a16:creationId xmlns:a16="http://schemas.microsoft.com/office/drawing/2014/main" id="{EA9D3C35-3D04-4638-B3EA-DB8480B1512D}"/>
              </a:ext>
            </a:extLst>
          </p:cNvPr>
          <p:cNvSpPr txBox="1"/>
          <p:nvPr/>
        </p:nvSpPr>
        <p:spPr>
          <a:xfrm>
            <a:off x="6748551" y="696609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OSTWALD PROCESS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6D9C96DA-F653-4603-A7D8-6974E102CE50}"/>
              </a:ext>
            </a:extLst>
          </p:cNvPr>
          <p:cNvGrpSpPr/>
          <p:nvPr/>
        </p:nvGrpSpPr>
        <p:grpSpPr>
          <a:xfrm>
            <a:off x="5615881" y="3190956"/>
            <a:ext cx="876405" cy="561611"/>
            <a:chOff x="5473785" y="3554380"/>
            <a:chExt cx="876405" cy="561611"/>
          </a:xfrm>
        </p:grpSpPr>
        <p:sp>
          <p:nvSpPr>
            <p:cNvPr id="254" name="Rectangle: Rounded Corners 253">
              <a:extLst>
                <a:ext uri="{FF2B5EF4-FFF2-40B4-BE49-F238E27FC236}">
                  <a16:creationId xmlns:a16="http://schemas.microsoft.com/office/drawing/2014/main" id="{E2D588A6-2C02-46B5-B102-D3F20580F1DD}"/>
                </a:ext>
              </a:extLst>
            </p:cNvPr>
            <p:cNvSpPr/>
            <p:nvPr/>
          </p:nvSpPr>
          <p:spPr>
            <a:xfrm>
              <a:off x="5480278" y="3554380"/>
              <a:ext cx="869912" cy="561611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5" name="TextBox 254">
              <a:extLst>
                <a:ext uri="{FF2B5EF4-FFF2-40B4-BE49-F238E27FC236}">
                  <a16:creationId xmlns:a16="http://schemas.microsoft.com/office/drawing/2014/main" id="{CFFD176E-B100-47D3-A019-4460283DC564}"/>
                </a:ext>
              </a:extLst>
            </p:cNvPr>
            <p:cNvSpPr txBox="1"/>
            <p:nvPr/>
          </p:nvSpPr>
          <p:spPr>
            <a:xfrm>
              <a:off x="5473785" y="3589887"/>
              <a:ext cx="874985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Nitric acid</a:t>
              </a:r>
            </a:p>
            <a:p>
              <a:pPr algn="ctr"/>
              <a:r>
                <a:rPr lang="en-GB" sz="1400" b="1" dirty="0"/>
                <a:t>(HNO</a:t>
              </a:r>
              <a:r>
                <a:rPr lang="en-GB" sz="1400" b="1" baseline="-25000" dirty="0"/>
                <a:t>3</a:t>
              </a:r>
              <a:r>
                <a:rPr lang="en-GB" sz="1400" b="1" dirty="0"/>
                <a:t>)</a:t>
              </a:r>
            </a:p>
          </p:txBody>
        </p:sp>
      </p:grpSp>
      <p:grpSp>
        <p:nvGrpSpPr>
          <p:cNvPr id="256" name="Group 255">
            <a:extLst>
              <a:ext uri="{FF2B5EF4-FFF2-40B4-BE49-F238E27FC236}">
                <a16:creationId xmlns:a16="http://schemas.microsoft.com/office/drawing/2014/main" id="{358DEC5E-2E19-4EC5-9A6B-8BBD1F10F3FC}"/>
              </a:ext>
            </a:extLst>
          </p:cNvPr>
          <p:cNvGrpSpPr/>
          <p:nvPr/>
        </p:nvGrpSpPr>
        <p:grpSpPr>
          <a:xfrm>
            <a:off x="7643756" y="1534384"/>
            <a:ext cx="829996" cy="659641"/>
            <a:chOff x="6066292" y="2659312"/>
            <a:chExt cx="829996" cy="732159"/>
          </a:xfrm>
        </p:grpSpPr>
        <p:sp>
          <p:nvSpPr>
            <p:cNvPr id="257" name="Rectangle: Rounded Corners 256">
              <a:extLst>
                <a:ext uri="{FF2B5EF4-FFF2-40B4-BE49-F238E27FC236}">
                  <a16:creationId xmlns:a16="http://schemas.microsoft.com/office/drawing/2014/main" id="{AD66A473-A7EC-4EF6-A7AA-E7CB82ED858E}"/>
                </a:ext>
              </a:extLst>
            </p:cNvPr>
            <p:cNvSpPr/>
            <p:nvPr/>
          </p:nvSpPr>
          <p:spPr>
            <a:xfrm>
              <a:off x="6066292" y="2659312"/>
              <a:ext cx="791570" cy="732159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8" name="TextBox 257">
              <a:extLst>
                <a:ext uri="{FF2B5EF4-FFF2-40B4-BE49-F238E27FC236}">
                  <a16:creationId xmlns:a16="http://schemas.microsoft.com/office/drawing/2014/main" id="{C78DC609-1E55-4271-80AD-1865C8CA68EC}"/>
                </a:ext>
              </a:extLst>
            </p:cNvPr>
            <p:cNvSpPr txBox="1"/>
            <p:nvPr/>
          </p:nvSpPr>
          <p:spPr>
            <a:xfrm>
              <a:off x="6104718" y="2666700"/>
              <a:ext cx="791570" cy="71738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Nitrogen dioxide</a:t>
              </a:r>
            </a:p>
            <a:p>
              <a:pPr algn="ctr"/>
              <a:r>
                <a:rPr lang="en-GB" sz="1400" b="1" dirty="0"/>
                <a:t>(NO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)</a:t>
              </a:r>
            </a:p>
          </p:txBody>
        </p:sp>
      </p:grpSp>
      <p:cxnSp>
        <p:nvCxnSpPr>
          <p:cNvPr id="260" name="Connector: Curved 259">
            <a:extLst>
              <a:ext uri="{FF2B5EF4-FFF2-40B4-BE49-F238E27FC236}">
                <a16:creationId xmlns:a16="http://schemas.microsoft.com/office/drawing/2014/main" id="{6DCB4FBA-8559-4BEB-B65D-5BA8787A117C}"/>
              </a:ext>
            </a:extLst>
          </p:cNvPr>
          <p:cNvCxnSpPr>
            <a:cxnSpLocks/>
          </p:cNvCxnSpPr>
          <p:nvPr/>
        </p:nvCxnSpPr>
        <p:spPr>
          <a:xfrm flipV="1">
            <a:off x="4538148" y="2126960"/>
            <a:ext cx="1759998" cy="1635195"/>
          </a:xfrm>
          <a:prstGeom prst="curvedConnector3">
            <a:avLst>
              <a:gd name="adj1" fmla="val 3862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TextBox 298">
            <a:extLst>
              <a:ext uri="{FF2B5EF4-FFF2-40B4-BE49-F238E27FC236}">
                <a16:creationId xmlns:a16="http://schemas.microsoft.com/office/drawing/2014/main" id="{E484BFF7-F2C5-425F-BEE8-DDC6DD0427DE}"/>
              </a:ext>
            </a:extLst>
          </p:cNvPr>
          <p:cNvSpPr txBox="1"/>
          <p:nvPr/>
        </p:nvSpPr>
        <p:spPr>
          <a:xfrm>
            <a:off x="5540164" y="1870991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cxnSp>
        <p:nvCxnSpPr>
          <p:cNvPr id="304" name="Connector: Curved 303">
            <a:extLst>
              <a:ext uri="{FF2B5EF4-FFF2-40B4-BE49-F238E27FC236}">
                <a16:creationId xmlns:a16="http://schemas.microsoft.com/office/drawing/2014/main" id="{F51FF602-0BDB-469B-B1F9-8ED87AA3B29C}"/>
              </a:ext>
            </a:extLst>
          </p:cNvPr>
          <p:cNvCxnSpPr>
            <a:cxnSpLocks/>
            <a:endCxn id="312" idx="3"/>
          </p:cNvCxnSpPr>
          <p:nvPr/>
        </p:nvCxnSpPr>
        <p:spPr>
          <a:xfrm rot="5400000" flipH="1" flipV="1">
            <a:off x="7068067" y="1854276"/>
            <a:ext cx="606844" cy="582373"/>
          </a:xfrm>
          <a:prstGeom prst="curvedConnector4">
            <a:avLst>
              <a:gd name="adj1" fmla="val 37321"/>
              <a:gd name="adj2" fmla="val 6113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TextBox 311">
            <a:extLst>
              <a:ext uri="{FF2B5EF4-FFF2-40B4-BE49-F238E27FC236}">
                <a16:creationId xmlns:a16="http://schemas.microsoft.com/office/drawing/2014/main" id="{31A31C9E-4A91-4FB2-97C4-087915A138E5}"/>
              </a:ext>
            </a:extLst>
          </p:cNvPr>
          <p:cNvSpPr txBox="1"/>
          <p:nvPr/>
        </p:nvSpPr>
        <p:spPr>
          <a:xfrm>
            <a:off x="6828208" y="1688151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cxnSp>
        <p:nvCxnSpPr>
          <p:cNvPr id="316" name="Connector: Curved 315">
            <a:extLst>
              <a:ext uri="{FF2B5EF4-FFF2-40B4-BE49-F238E27FC236}">
                <a16:creationId xmlns:a16="http://schemas.microsoft.com/office/drawing/2014/main" id="{FF7DFAA6-36FC-4A2C-9FD7-F6A8811BBC67}"/>
              </a:ext>
            </a:extLst>
          </p:cNvPr>
          <p:cNvCxnSpPr>
            <a:cxnSpLocks/>
          </p:cNvCxnSpPr>
          <p:nvPr/>
        </p:nvCxnSpPr>
        <p:spPr>
          <a:xfrm rot="10800000" flipV="1">
            <a:off x="6482357" y="2151512"/>
            <a:ext cx="1183414" cy="1102818"/>
          </a:xfrm>
          <a:prstGeom prst="curvedConnector3">
            <a:avLst>
              <a:gd name="adj1" fmla="val 4221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nector: Curved 325">
            <a:extLst>
              <a:ext uri="{FF2B5EF4-FFF2-40B4-BE49-F238E27FC236}">
                <a16:creationId xmlns:a16="http://schemas.microsoft.com/office/drawing/2014/main" id="{8597F0A3-99B7-4762-A30B-4969A6146464}"/>
              </a:ext>
            </a:extLst>
          </p:cNvPr>
          <p:cNvCxnSpPr>
            <a:cxnSpLocks/>
          </p:cNvCxnSpPr>
          <p:nvPr/>
        </p:nvCxnSpPr>
        <p:spPr>
          <a:xfrm rot="10800000">
            <a:off x="6489686" y="3254967"/>
            <a:ext cx="894919" cy="85580"/>
          </a:xfrm>
          <a:prstGeom prst="curvedConnector3">
            <a:avLst>
              <a:gd name="adj1" fmla="val 71732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TextBox 329">
            <a:extLst>
              <a:ext uri="{FF2B5EF4-FFF2-40B4-BE49-F238E27FC236}">
                <a16:creationId xmlns:a16="http://schemas.microsoft.com/office/drawing/2014/main" id="{9E4037C8-CC5F-4246-B5BA-01F058FF28EE}"/>
              </a:ext>
            </a:extLst>
          </p:cNvPr>
          <p:cNvSpPr txBox="1"/>
          <p:nvPr/>
        </p:nvSpPr>
        <p:spPr>
          <a:xfrm>
            <a:off x="6501869" y="3260585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cxnSp>
        <p:nvCxnSpPr>
          <p:cNvPr id="332" name="Connector: Curved 331">
            <a:extLst>
              <a:ext uri="{FF2B5EF4-FFF2-40B4-BE49-F238E27FC236}">
                <a16:creationId xmlns:a16="http://schemas.microsoft.com/office/drawing/2014/main" id="{01D9D2A3-6660-4E68-B61B-AF781FCB80D4}"/>
              </a:ext>
            </a:extLst>
          </p:cNvPr>
          <p:cNvCxnSpPr>
            <a:cxnSpLocks/>
          </p:cNvCxnSpPr>
          <p:nvPr/>
        </p:nvCxnSpPr>
        <p:spPr>
          <a:xfrm rot="5400000">
            <a:off x="4765208" y="3715950"/>
            <a:ext cx="891416" cy="837245"/>
          </a:xfrm>
          <a:prstGeom prst="curvedConnector3">
            <a:avLst>
              <a:gd name="adj1" fmla="val 4272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>
            <a:extLst>
              <a:ext uri="{FF2B5EF4-FFF2-40B4-BE49-F238E27FC236}">
                <a16:creationId xmlns:a16="http://schemas.microsoft.com/office/drawing/2014/main" id="{5FA6C642-BAC7-4EC9-87A4-2DF9F82F7D7C}"/>
              </a:ext>
            </a:extLst>
          </p:cNvPr>
          <p:cNvSpPr txBox="1"/>
          <p:nvPr/>
        </p:nvSpPr>
        <p:spPr>
          <a:xfrm>
            <a:off x="4351320" y="4219382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cxnSp>
        <p:nvCxnSpPr>
          <p:cNvPr id="352" name="Connector: Curved 351">
            <a:extLst>
              <a:ext uri="{FF2B5EF4-FFF2-40B4-BE49-F238E27FC236}">
                <a16:creationId xmlns:a16="http://schemas.microsoft.com/office/drawing/2014/main" id="{667F6C12-4FB7-4CCB-911A-774E31EE4478}"/>
              </a:ext>
            </a:extLst>
          </p:cNvPr>
          <p:cNvCxnSpPr>
            <a:cxnSpLocks/>
            <a:stCxn id="123" idx="2"/>
          </p:cNvCxnSpPr>
          <p:nvPr/>
        </p:nvCxnSpPr>
        <p:spPr>
          <a:xfrm rot="16200000" flipH="1">
            <a:off x="4408589" y="4069605"/>
            <a:ext cx="165849" cy="634814"/>
          </a:xfrm>
          <a:prstGeom prst="curvedConnector2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" name="TextBox 357">
            <a:extLst>
              <a:ext uri="{FF2B5EF4-FFF2-40B4-BE49-F238E27FC236}">
                <a16:creationId xmlns:a16="http://schemas.microsoft.com/office/drawing/2014/main" id="{46C1D37E-35F4-460F-A801-120596A18FCB}"/>
              </a:ext>
            </a:extLst>
          </p:cNvPr>
          <p:cNvSpPr txBox="1"/>
          <p:nvPr/>
        </p:nvSpPr>
        <p:spPr>
          <a:xfrm>
            <a:off x="4993141" y="4515126"/>
            <a:ext cx="667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Source of</a:t>
            </a:r>
          </a:p>
        </p:txBody>
      </p:sp>
      <p:cxnSp>
        <p:nvCxnSpPr>
          <p:cNvPr id="362" name="Connector: Curved 361">
            <a:extLst>
              <a:ext uri="{FF2B5EF4-FFF2-40B4-BE49-F238E27FC236}">
                <a16:creationId xmlns:a16="http://schemas.microsoft.com/office/drawing/2014/main" id="{1012F559-E268-4F22-A157-2108D3F0B667}"/>
              </a:ext>
            </a:extLst>
          </p:cNvPr>
          <p:cNvCxnSpPr>
            <a:cxnSpLocks/>
          </p:cNvCxnSpPr>
          <p:nvPr/>
        </p:nvCxnSpPr>
        <p:spPr>
          <a:xfrm>
            <a:off x="6122686" y="4883096"/>
            <a:ext cx="1070422" cy="264582"/>
          </a:xfrm>
          <a:prstGeom prst="curvedConnector3">
            <a:avLst>
              <a:gd name="adj1" fmla="val -339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" name="TextBox 364">
            <a:extLst>
              <a:ext uri="{FF2B5EF4-FFF2-40B4-BE49-F238E27FC236}">
                <a16:creationId xmlns:a16="http://schemas.microsoft.com/office/drawing/2014/main" id="{3E725E45-D0F5-4753-BA0B-6BAABFDF43E2}"/>
              </a:ext>
            </a:extLst>
          </p:cNvPr>
          <p:cNvSpPr txBox="1"/>
          <p:nvPr/>
        </p:nvSpPr>
        <p:spPr>
          <a:xfrm>
            <a:off x="6303347" y="4864246"/>
            <a:ext cx="775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Part of</a:t>
            </a:r>
          </a:p>
        </p:txBody>
      </p:sp>
      <p:cxnSp>
        <p:nvCxnSpPr>
          <p:cNvPr id="366" name="Connector: Curved 365">
            <a:extLst>
              <a:ext uri="{FF2B5EF4-FFF2-40B4-BE49-F238E27FC236}">
                <a16:creationId xmlns:a16="http://schemas.microsoft.com/office/drawing/2014/main" id="{EF064291-6045-4551-B3DD-F131644E3F6F}"/>
              </a:ext>
            </a:extLst>
          </p:cNvPr>
          <p:cNvCxnSpPr>
            <a:cxnSpLocks/>
          </p:cNvCxnSpPr>
          <p:nvPr/>
        </p:nvCxnSpPr>
        <p:spPr>
          <a:xfrm flipV="1">
            <a:off x="7941385" y="4809074"/>
            <a:ext cx="1054229" cy="330196"/>
          </a:xfrm>
          <a:prstGeom prst="curvedConnector3">
            <a:avLst>
              <a:gd name="adj1" fmla="val 102408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1" name="TextBox 370">
            <a:extLst>
              <a:ext uri="{FF2B5EF4-FFF2-40B4-BE49-F238E27FC236}">
                <a16:creationId xmlns:a16="http://schemas.microsoft.com/office/drawing/2014/main" id="{FEA82505-F730-4F33-9DB3-F1FD7801DF9F}"/>
              </a:ext>
            </a:extLst>
          </p:cNvPr>
          <p:cNvSpPr txBox="1"/>
          <p:nvPr/>
        </p:nvSpPr>
        <p:spPr>
          <a:xfrm>
            <a:off x="7980381" y="4788289"/>
            <a:ext cx="12515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Promotes</a:t>
            </a:r>
          </a:p>
        </p:txBody>
      </p:sp>
      <p:cxnSp>
        <p:nvCxnSpPr>
          <p:cNvPr id="372" name="Connector: Curved 371">
            <a:extLst>
              <a:ext uri="{FF2B5EF4-FFF2-40B4-BE49-F238E27FC236}">
                <a16:creationId xmlns:a16="http://schemas.microsoft.com/office/drawing/2014/main" id="{083455FD-52E1-4085-BE95-7B161519806B}"/>
              </a:ext>
            </a:extLst>
          </p:cNvPr>
          <p:cNvCxnSpPr>
            <a:cxnSpLocks/>
          </p:cNvCxnSpPr>
          <p:nvPr/>
        </p:nvCxnSpPr>
        <p:spPr>
          <a:xfrm rot="16200000" flipH="1">
            <a:off x="7858006" y="5232212"/>
            <a:ext cx="648556" cy="459926"/>
          </a:xfrm>
          <a:prstGeom prst="curvedConnector3">
            <a:avLst>
              <a:gd name="adj1" fmla="val -354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6" name="TextBox 375">
            <a:extLst>
              <a:ext uri="{FF2B5EF4-FFF2-40B4-BE49-F238E27FC236}">
                <a16:creationId xmlns:a16="http://schemas.microsoft.com/office/drawing/2014/main" id="{C5E58EEC-566F-4953-92D7-889943980A30}"/>
              </a:ext>
            </a:extLst>
          </p:cNvPr>
          <p:cNvSpPr txBox="1"/>
          <p:nvPr/>
        </p:nvSpPr>
        <p:spPr>
          <a:xfrm>
            <a:off x="8244269" y="5239731"/>
            <a:ext cx="939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May end up in</a:t>
            </a: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22957647-60F6-45B0-85C2-C9706C3D5B27}"/>
              </a:ext>
            </a:extLst>
          </p:cNvPr>
          <p:cNvSpPr txBox="1"/>
          <p:nvPr/>
        </p:nvSpPr>
        <p:spPr>
          <a:xfrm>
            <a:off x="7334489" y="5558743"/>
            <a:ext cx="9398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Used in</a:t>
            </a:r>
          </a:p>
        </p:txBody>
      </p:sp>
      <p:cxnSp>
        <p:nvCxnSpPr>
          <p:cNvPr id="380" name="Connector: Curved 379">
            <a:extLst>
              <a:ext uri="{FF2B5EF4-FFF2-40B4-BE49-F238E27FC236}">
                <a16:creationId xmlns:a16="http://schemas.microsoft.com/office/drawing/2014/main" id="{B543403C-BA45-40C3-A72A-F03B6F85822C}"/>
              </a:ext>
            </a:extLst>
          </p:cNvPr>
          <p:cNvCxnSpPr>
            <a:cxnSpLocks/>
            <a:endCxn id="148" idx="0"/>
          </p:cNvCxnSpPr>
          <p:nvPr/>
        </p:nvCxnSpPr>
        <p:spPr>
          <a:xfrm rot="5400000">
            <a:off x="5860873" y="5854449"/>
            <a:ext cx="581803" cy="293442"/>
          </a:xfrm>
          <a:prstGeom prst="curvedConnector3">
            <a:avLst>
              <a:gd name="adj1" fmla="val 2303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8" name="TextBox 387">
            <a:extLst>
              <a:ext uri="{FF2B5EF4-FFF2-40B4-BE49-F238E27FC236}">
                <a16:creationId xmlns:a16="http://schemas.microsoft.com/office/drawing/2014/main" id="{F70DBADB-A7A2-4E22-BC48-5B6354978742}"/>
              </a:ext>
            </a:extLst>
          </p:cNvPr>
          <p:cNvSpPr txBox="1"/>
          <p:nvPr/>
        </p:nvSpPr>
        <p:spPr>
          <a:xfrm>
            <a:off x="5285779" y="5822883"/>
            <a:ext cx="905408" cy="364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GB" sz="1400" i="1" dirty="0"/>
              <a:t>Need to avoid</a:t>
            </a:r>
          </a:p>
        </p:txBody>
      </p:sp>
      <p:cxnSp>
        <p:nvCxnSpPr>
          <p:cNvPr id="389" name="Connector: Curved 388">
            <a:extLst>
              <a:ext uri="{FF2B5EF4-FFF2-40B4-BE49-F238E27FC236}">
                <a16:creationId xmlns:a16="http://schemas.microsoft.com/office/drawing/2014/main" id="{67BAAFE0-6339-4551-A356-E6AE355CD70D}"/>
              </a:ext>
            </a:extLst>
          </p:cNvPr>
          <p:cNvCxnSpPr>
            <a:cxnSpLocks/>
            <a:stCxn id="148" idx="3"/>
            <a:endCxn id="145" idx="1"/>
          </p:cNvCxnSpPr>
          <p:nvPr/>
        </p:nvCxnSpPr>
        <p:spPr>
          <a:xfrm>
            <a:off x="6400838" y="6481938"/>
            <a:ext cx="527962" cy="38066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2" name="TextBox 391">
            <a:extLst>
              <a:ext uri="{FF2B5EF4-FFF2-40B4-BE49-F238E27FC236}">
                <a16:creationId xmlns:a16="http://schemas.microsoft.com/office/drawing/2014/main" id="{ADDE8548-A92C-49C7-8794-F2C757DCD64E}"/>
              </a:ext>
            </a:extLst>
          </p:cNvPr>
          <p:cNvSpPr txBox="1"/>
          <p:nvPr/>
        </p:nvSpPr>
        <p:spPr>
          <a:xfrm>
            <a:off x="6344744" y="6230066"/>
            <a:ext cx="556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Such as</a:t>
            </a:r>
          </a:p>
        </p:txBody>
      </p:sp>
      <p:cxnSp>
        <p:nvCxnSpPr>
          <p:cNvPr id="401" name="Connector: Curved 400">
            <a:extLst>
              <a:ext uri="{FF2B5EF4-FFF2-40B4-BE49-F238E27FC236}">
                <a16:creationId xmlns:a16="http://schemas.microsoft.com/office/drawing/2014/main" id="{A81213B1-FAED-4F6B-BBAA-91B594979F43}"/>
              </a:ext>
            </a:extLst>
          </p:cNvPr>
          <p:cNvCxnSpPr>
            <a:cxnSpLocks/>
          </p:cNvCxnSpPr>
          <p:nvPr/>
        </p:nvCxnSpPr>
        <p:spPr>
          <a:xfrm rot="10800000">
            <a:off x="2446382" y="3293764"/>
            <a:ext cx="1323066" cy="527560"/>
          </a:xfrm>
          <a:prstGeom prst="curvedConnector3">
            <a:avLst>
              <a:gd name="adj1" fmla="val 77264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nector: Curved 406">
            <a:extLst>
              <a:ext uri="{FF2B5EF4-FFF2-40B4-BE49-F238E27FC236}">
                <a16:creationId xmlns:a16="http://schemas.microsoft.com/office/drawing/2014/main" id="{50EE3910-3D1C-420C-965A-77372C486C7B}"/>
              </a:ext>
            </a:extLst>
          </p:cNvPr>
          <p:cNvCxnSpPr>
            <a:cxnSpLocks/>
          </p:cNvCxnSpPr>
          <p:nvPr/>
        </p:nvCxnSpPr>
        <p:spPr>
          <a:xfrm rot="10800000">
            <a:off x="1416563" y="3219952"/>
            <a:ext cx="2355756" cy="603979"/>
          </a:xfrm>
          <a:prstGeom prst="curvedConnector3">
            <a:avLst>
              <a:gd name="adj1" fmla="val 9059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nector: Curved 412">
            <a:extLst>
              <a:ext uri="{FF2B5EF4-FFF2-40B4-BE49-F238E27FC236}">
                <a16:creationId xmlns:a16="http://schemas.microsoft.com/office/drawing/2014/main" id="{1E7E92F3-9CA4-4925-AD55-8FB84797A75F}"/>
              </a:ext>
            </a:extLst>
          </p:cNvPr>
          <p:cNvCxnSpPr>
            <a:cxnSpLocks/>
          </p:cNvCxnSpPr>
          <p:nvPr/>
        </p:nvCxnSpPr>
        <p:spPr>
          <a:xfrm rot="10800000">
            <a:off x="1423183" y="3740267"/>
            <a:ext cx="2339123" cy="77460"/>
          </a:xfrm>
          <a:prstGeom prst="curvedConnector3">
            <a:avLst>
              <a:gd name="adj1" fmla="val 9303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>
            <a:extLst>
              <a:ext uri="{FF2B5EF4-FFF2-40B4-BE49-F238E27FC236}">
                <a16:creationId xmlns:a16="http://schemas.microsoft.com/office/drawing/2014/main" id="{E16E72E4-1946-44E9-A826-8178E54D8046}"/>
              </a:ext>
            </a:extLst>
          </p:cNvPr>
          <p:cNvSpPr txBox="1"/>
          <p:nvPr/>
        </p:nvSpPr>
        <p:spPr>
          <a:xfrm>
            <a:off x="3071791" y="3518063"/>
            <a:ext cx="94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 requires</a:t>
            </a:r>
          </a:p>
        </p:txBody>
      </p:sp>
      <p:cxnSp>
        <p:nvCxnSpPr>
          <p:cNvPr id="423" name="Connector: Curved 422">
            <a:extLst>
              <a:ext uri="{FF2B5EF4-FFF2-40B4-BE49-F238E27FC236}">
                <a16:creationId xmlns:a16="http://schemas.microsoft.com/office/drawing/2014/main" id="{73DD1E15-F3C5-4F86-A878-00AD3853B95C}"/>
              </a:ext>
            </a:extLst>
          </p:cNvPr>
          <p:cNvCxnSpPr>
            <a:cxnSpLocks/>
            <a:endCxn id="37" idx="0"/>
          </p:cNvCxnSpPr>
          <p:nvPr/>
        </p:nvCxnSpPr>
        <p:spPr>
          <a:xfrm rot="10800000" flipV="1">
            <a:off x="2560997" y="4068268"/>
            <a:ext cx="1212812" cy="290768"/>
          </a:xfrm>
          <a:prstGeom prst="curved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Connector: Curved 434">
            <a:extLst>
              <a:ext uri="{FF2B5EF4-FFF2-40B4-BE49-F238E27FC236}">
                <a16:creationId xmlns:a16="http://schemas.microsoft.com/office/drawing/2014/main" id="{3E89863D-AB0D-4D48-AE92-C27DC879F6A7}"/>
              </a:ext>
            </a:extLst>
          </p:cNvPr>
          <p:cNvCxnSpPr>
            <a:cxnSpLocks/>
          </p:cNvCxnSpPr>
          <p:nvPr/>
        </p:nvCxnSpPr>
        <p:spPr>
          <a:xfrm>
            <a:off x="1428061" y="3938222"/>
            <a:ext cx="1153323" cy="408990"/>
          </a:xfrm>
          <a:prstGeom prst="curvedConnector3">
            <a:avLst>
              <a:gd name="adj1" fmla="val 27088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" name="TextBox 439">
            <a:extLst>
              <a:ext uri="{FF2B5EF4-FFF2-40B4-BE49-F238E27FC236}">
                <a16:creationId xmlns:a16="http://schemas.microsoft.com/office/drawing/2014/main" id="{F3BE3734-7367-477B-973E-DA4193F2F846}"/>
              </a:ext>
            </a:extLst>
          </p:cNvPr>
          <p:cNvSpPr txBox="1"/>
          <p:nvPr/>
        </p:nvSpPr>
        <p:spPr>
          <a:xfrm>
            <a:off x="1959787" y="3953601"/>
            <a:ext cx="1325693" cy="364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GB" sz="1400" i="1" dirty="0"/>
              <a:t>Reaction tends towards</a:t>
            </a:r>
          </a:p>
        </p:txBody>
      </p:sp>
      <p:cxnSp>
        <p:nvCxnSpPr>
          <p:cNvPr id="441" name="Connector: Curved 440">
            <a:extLst>
              <a:ext uri="{FF2B5EF4-FFF2-40B4-BE49-F238E27FC236}">
                <a16:creationId xmlns:a16="http://schemas.microsoft.com/office/drawing/2014/main" id="{C6D55844-6309-4E43-9FCD-4CC6448488E9}"/>
              </a:ext>
            </a:extLst>
          </p:cNvPr>
          <p:cNvCxnSpPr>
            <a:cxnSpLocks/>
          </p:cNvCxnSpPr>
          <p:nvPr/>
        </p:nvCxnSpPr>
        <p:spPr>
          <a:xfrm>
            <a:off x="275390" y="3187703"/>
            <a:ext cx="2297468" cy="1154752"/>
          </a:xfrm>
          <a:prstGeom prst="curvedConnector3">
            <a:avLst>
              <a:gd name="adj1" fmla="val 143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2" name="TextBox 451">
            <a:extLst>
              <a:ext uri="{FF2B5EF4-FFF2-40B4-BE49-F238E27FC236}">
                <a16:creationId xmlns:a16="http://schemas.microsoft.com/office/drawing/2014/main" id="{D5741F29-A639-4BA9-8CC1-B5206E3A47B8}"/>
              </a:ext>
            </a:extLst>
          </p:cNvPr>
          <p:cNvSpPr txBox="1"/>
          <p:nvPr/>
        </p:nvSpPr>
        <p:spPr>
          <a:xfrm>
            <a:off x="962712" y="3944776"/>
            <a:ext cx="902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Influence</a:t>
            </a:r>
          </a:p>
        </p:txBody>
      </p:sp>
      <p:cxnSp>
        <p:nvCxnSpPr>
          <p:cNvPr id="453" name="Connector: Curved 452">
            <a:extLst>
              <a:ext uri="{FF2B5EF4-FFF2-40B4-BE49-F238E27FC236}">
                <a16:creationId xmlns:a16="http://schemas.microsoft.com/office/drawing/2014/main" id="{5AE64E6B-483C-43A3-B6BD-1D978ED93A84}"/>
              </a:ext>
            </a:extLst>
          </p:cNvPr>
          <p:cNvCxnSpPr>
            <a:cxnSpLocks/>
          </p:cNvCxnSpPr>
          <p:nvPr/>
        </p:nvCxnSpPr>
        <p:spPr>
          <a:xfrm rot="16200000" flipH="1">
            <a:off x="658896" y="2380310"/>
            <a:ext cx="660212" cy="410496"/>
          </a:xfrm>
          <a:prstGeom prst="curvedConnector3">
            <a:avLst>
              <a:gd name="adj1" fmla="val 60165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6" name="TextBox 455">
            <a:extLst>
              <a:ext uri="{FF2B5EF4-FFF2-40B4-BE49-F238E27FC236}">
                <a16:creationId xmlns:a16="http://schemas.microsoft.com/office/drawing/2014/main" id="{5B97A8B0-41D2-40BC-BEBD-038AB914C2FB}"/>
              </a:ext>
            </a:extLst>
          </p:cNvPr>
          <p:cNvSpPr txBox="1"/>
          <p:nvPr/>
        </p:nvSpPr>
        <p:spPr>
          <a:xfrm>
            <a:off x="816404" y="2339545"/>
            <a:ext cx="8911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Produces</a:t>
            </a:r>
          </a:p>
        </p:txBody>
      </p:sp>
      <p:cxnSp>
        <p:nvCxnSpPr>
          <p:cNvPr id="457" name="Connector: Curved 456">
            <a:extLst>
              <a:ext uri="{FF2B5EF4-FFF2-40B4-BE49-F238E27FC236}">
                <a16:creationId xmlns:a16="http://schemas.microsoft.com/office/drawing/2014/main" id="{45407E49-8709-4DD0-82A9-F29EE3562D82}"/>
              </a:ext>
            </a:extLst>
          </p:cNvPr>
          <p:cNvCxnSpPr>
            <a:cxnSpLocks/>
            <a:stCxn id="100" idx="1"/>
            <a:endCxn id="32" idx="1"/>
          </p:cNvCxnSpPr>
          <p:nvPr/>
        </p:nvCxnSpPr>
        <p:spPr>
          <a:xfrm rot="10800000" flipV="1">
            <a:off x="435390" y="1073234"/>
            <a:ext cx="426807" cy="2605461"/>
          </a:xfrm>
          <a:prstGeom prst="curvedConnector3">
            <a:avLst>
              <a:gd name="adj1" fmla="val 16633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Connector: Curved 506">
            <a:extLst>
              <a:ext uri="{FF2B5EF4-FFF2-40B4-BE49-F238E27FC236}">
                <a16:creationId xmlns:a16="http://schemas.microsoft.com/office/drawing/2014/main" id="{81D5105C-A462-43F1-9170-C7D10EC8E094}"/>
              </a:ext>
            </a:extLst>
          </p:cNvPr>
          <p:cNvCxnSpPr>
            <a:cxnSpLocks/>
            <a:stCxn id="106" idx="1"/>
          </p:cNvCxnSpPr>
          <p:nvPr/>
        </p:nvCxnSpPr>
        <p:spPr>
          <a:xfrm rot="10800000" flipV="1">
            <a:off x="161419" y="1622121"/>
            <a:ext cx="533438" cy="578733"/>
          </a:xfrm>
          <a:prstGeom prst="curvedConnector2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Connector: Curved 509">
            <a:extLst>
              <a:ext uri="{FF2B5EF4-FFF2-40B4-BE49-F238E27FC236}">
                <a16:creationId xmlns:a16="http://schemas.microsoft.com/office/drawing/2014/main" id="{406F3922-A2C7-4ED7-A5C5-FD1D48087E11}"/>
              </a:ext>
            </a:extLst>
          </p:cNvPr>
          <p:cNvCxnSpPr>
            <a:cxnSpLocks/>
            <a:endCxn id="69" idx="1"/>
          </p:cNvCxnSpPr>
          <p:nvPr/>
        </p:nvCxnSpPr>
        <p:spPr>
          <a:xfrm rot="5400000" flipH="1" flipV="1">
            <a:off x="2605329" y="1656557"/>
            <a:ext cx="581057" cy="204622"/>
          </a:xfrm>
          <a:prstGeom prst="curved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" name="TextBox 511">
            <a:extLst>
              <a:ext uri="{FF2B5EF4-FFF2-40B4-BE49-F238E27FC236}">
                <a16:creationId xmlns:a16="http://schemas.microsoft.com/office/drawing/2014/main" id="{4ADEE8D1-3F37-4E19-9885-DA0D5D735C31}"/>
              </a:ext>
            </a:extLst>
          </p:cNvPr>
          <p:cNvSpPr txBox="1"/>
          <p:nvPr/>
        </p:nvSpPr>
        <p:spPr>
          <a:xfrm>
            <a:off x="2282997" y="1418968"/>
            <a:ext cx="692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80975" algn="l"/>
              </a:tabLst>
            </a:pPr>
            <a:r>
              <a:rPr lang="en-GB" sz="1400" i="1" dirty="0"/>
              <a:t>Source 	of</a:t>
            </a:r>
          </a:p>
        </p:txBody>
      </p:sp>
      <p:cxnSp>
        <p:nvCxnSpPr>
          <p:cNvPr id="513" name="Connector: Curved 512">
            <a:extLst>
              <a:ext uri="{FF2B5EF4-FFF2-40B4-BE49-F238E27FC236}">
                <a16:creationId xmlns:a16="http://schemas.microsoft.com/office/drawing/2014/main" id="{345C99F0-484D-4137-99CD-5F00B25CC100}"/>
              </a:ext>
            </a:extLst>
          </p:cNvPr>
          <p:cNvCxnSpPr>
            <a:cxnSpLocks/>
          </p:cNvCxnSpPr>
          <p:nvPr/>
        </p:nvCxnSpPr>
        <p:spPr>
          <a:xfrm rot="16200000" flipV="1">
            <a:off x="1520731" y="1510722"/>
            <a:ext cx="778368" cy="267820"/>
          </a:xfrm>
          <a:prstGeom prst="curvedConnector3">
            <a:avLst>
              <a:gd name="adj1" fmla="val -1733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Connector: Curved 519">
            <a:extLst>
              <a:ext uri="{FF2B5EF4-FFF2-40B4-BE49-F238E27FC236}">
                <a16:creationId xmlns:a16="http://schemas.microsoft.com/office/drawing/2014/main" id="{54EC78BC-5334-4200-B7A4-E0B447314815}"/>
              </a:ext>
            </a:extLst>
          </p:cNvPr>
          <p:cNvCxnSpPr>
            <a:cxnSpLocks/>
            <a:endCxn id="109" idx="3"/>
          </p:cNvCxnSpPr>
          <p:nvPr/>
        </p:nvCxnSpPr>
        <p:spPr>
          <a:xfrm rot="10800000" flipV="1">
            <a:off x="1641008" y="2037413"/>
            <a:ext cx="427645" cy="43052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Connector: Curved 528">
            <a:extLst>
              <a:ext uri="{FF2B5EF4-FFF2-40B4-BE49-F238E27FC236}">
                <a16:creationId xmlns:a16="http://schemas.microsoft.com/office/drawing/2014/main" id="{B1355681-C511-4E63-AF03-EBE60AEBAA79}"/>
              </a:ext>
            </a:extLst>
          </p:cNvPr>
          <p:cNvCxnSpPr>
            <a:cxnSpLocks/>
          </p:cNvCxnSpPr>
          <p:nvPr/>
        </p:nvCxnSpPr>
        <p:spPr>
          <a:xfrm rot="16200000" flipV="1">
            <a:off x="1620476" y="1769479"/>
            <a:ext cx="288285" cy="255465"/>
          </a:xfrm>
          <a:prstGeom prst="curvedConnector3">
            <a:avLst>
              <a:gd name="adj1" fmla="val 2672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" name="TextBox 531">
            <a:extLst>
              <a:ext uri="{FF2B5EF4-FFF2-40B4-BE49-F238E27FC236}">
                <a16:creationId xmlns:a16="http://schemas.microsoft.com/office/drawing/2014/main" id="{81D8D16B-19B5-41BB-9B13-52F1744CA862}"/>
              </a:ext>
            </a:extLst>
          </p:cNvPr>
          <p:cNvSpPr txBox="1"/>
          <p:nvPr/>
        </p:nvSpPr>
        <p:spPr>
          <a:xfrm>
            <a:off x="1690240" y="1265767"/>
            <a:ext cx="8078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7313" algn="l"/>
              </a:tabLst>
            </a:pPr>
            <a:r>
              <a:rPr lang="en-GB" sz="1400" i="1" dirty="0"/>
              <a:t>Burned  	for</a:t>
            </a:r>
          </a:p>
          <a:p>
            <a:pPr>
              <a:tabLst>
                <a:tab pos="87313" algn="l"/>
              </a:tabLst>
            </a:pPr>
            <a:r>
              <a:rPr lang="en-GB" sz="1400" i="1" dirty="0"/>
              <a:t>	energy</a:t>
            </a:r>
          </a:p>
        </p:txBody>
      </p:sp>
      <p:cxnSp>
        <p:nvCxnSpPr>
          <p:cNvPr id="207" name="Connector: Curved 206">
            <a:extLst>
              <a:ext uri="{FF2B5EF4-FFF2-40B4-BE49-F238E27FC236}">
                <a16:creationId xmlns:a16="http://schemas.microsoft.com/office/drawing/2014/main" id="{3A96A066-9FA0-4415-AF56-7FB0C58A70AB}"/>
              </a:ext>
            </a:extLst>
          </p:cNvPr>
          <p:cNvCxnSpPr>
            <a:cxnSpLocks/>
          </p:cNvCxnSpPr>
          <p:nvPr/>
        </p:nvCxnSpPr>
        <p:spPr>
          <a:xfrm rot="10800000" flipV="1">
            <a:off x="2952877" y="4851567"/>
            <a:ext cx="1033014" cy="756785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ctor: Curved 211">
            <a:extLst>
              <a:ext uri="{FF2B5EF4-FFF2-40B4-BE49-F238E27FC236}">
                <a16:creationId xmlns:a16="http://schemas.microsoft.com/office/drawing/2014/main" id="{7A66280F-EE63-481E-B8F9-86F70E7C4219}"/>
              </a:ext>
            </a:extLst>
          </p:cNvPr>
          <p:cNvCxnSpPr>
            <a:cxnSpLocks/>
          </p:cNvCxnSpPr>
          <p:nvPr/>
        </p:nvCxnSpPr>
        <p:spPr>
          <a:xfrm rot="16200000" flipH="1">
            <a:off x="3307631" y="5449731"/>
            <a:ext cx="328807" cy="32792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TextBox 215">
            <a:extLst>
              <a:ext uri="{FF2B5EF4-FFF2-40B4-BE49-F238E27FC236}">
                <a16:creationId xmlns:a16="http://schemas.microsoft.com/office/drawing/2014/main" id="{AF4F0E42-B0A6-4D7D-BD42-B3146FAEDC57}"/>
              </a:ext>
            </a:extLst>
          </p:cNvPr>
          <p:cNvSpPr txBox="1"/>
          <p:nvPr/>
        </p:nvSpPr>
        <p:spPr>
          <a:xfrm>
            <a:off x="3419793" y="4982275"/>
            <a:ext cx="5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Used in</a:t>
            </a:r>
          </a:p>
        </p:txBody>
      </p:sp>
      <p:cxnSp>
        <p:nvCxnSpPr>
          <p:cNvPr id="217" name="Connector: Curved 216">
            <a:extLst>
              <a:ext uri="{FF2B5EF4-FFF2-40B4-BE49-F238E27FC236}">
                <a16:creationId xmlns:a16="http://schemas.microsoft.com/office/drawing/2014/main" id="{696CD809-BBDE-4121-AE81-AC12F178E5E9}"/>
              </a:ext>
            </a:extLst>
          </p:cNvPr>
          <p:cNvCxnSpPr>
            <a:cxnSpLocks/>
          </p:cNvCxnSpPr>
          <p:nvPr/>
        </p:nvCxnSpPr>
        <p:spPr>
          <a:xfrm flipV="1">
            <a:off x="2012044" y="5361787"/>
            <a:ext cx="379187" cy="236240"/>
          </a:xfrm>
          <a:prstGeom prst="curvedConnector3">
            <a:avLst>
              <a:gd name="adj1" fmla="val -32964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ctor: Curved 217">
            <a:extLst>
              <a:ext uri="{FF2B5EF4-FFF2-40B4-BE49-F238E27FC236}">
                <a16:creationId xmlns:a16="http://schemas.microsoft.com/office/drawing/2014/main" id="{AF207F4F-98BF-46E2-A823-BB749CC54341}"/>
              </a:ext>
            </a:extLst>
          </p:cNvPr>
          <p:cNvCxnSpPr>
            <a:cxnSpLocks/>
            <a:endCxn id="182" idx="2"/>
          </p:cNvCxnSpPr>
          <p:nvPr/>
        </p:nvCxnSpPr>
        <p:spPr>
          <a:xfrm rot="16200000" flipV="1">
            <a:off x="1690204" y="5264624"/>
            <a:ext cx="265834" cy="106528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ctor: Curved 219">
            <a:extLst>
              <a:ext uri="{FF2B5EF4-FFF2-40B4-BE49-F238E27FC236}">
                <a16:creationId xmlns:a16="http://schemas.microsoft.com/office/drawing/2014/main" id="{9F877E66-FFC6-4787-8EDF-99C7E922D619}"/>
              </a:ext>
            </a:extLst>
          </p:cNvPr>
          <p:cNvCxnSpPr>
            <a:cxnSpLocks/>
          </p:cNvCxnSpPr>
          <p:nvPr/>
        </p:nvCxnSpPr>
        <p:spPr>
          <a:xfrm rot="10800000">
            <a:off x="1146660" y="5214442"/>
            <a:ext cx="752213" cy="244745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ctor: Curved 221">
            <a:extLst>
              <a:ext uri="{FF2B5EF4-FFF2-40B4-BE49-F238E27FC236}">
                <a16:creationId xmlns:a16="http://schemas.microsoft.com/office/drawing/2014/main" id="{10DDB2C6-52EF-467E-99DF-55ACAE497D5F}"/>
              </a:ext>
            </a:extLst>
          </p:cNvPr>
          <p:cNvCxnSpPr>
            <a:cxnSpLocks/>
          </p:cNvCxnSpPr>
          <p:nvPr/>
        </p:nvCxnSpPr>
        <p:spPr>
          <a:xfrm rot="10800000" flipV="1">
            <a:off x="1256139" y="5461592"/>
            <a:ext cx="629243" cy="17679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ctor: Curved 222">
            <a:extLst>
              <a:ext uri="{FF2B5EF4-FFF2-40B4-BE49-F238E27FC236}">
                <a16:creationId xmlns:a16="http://schemas.microsoft.com/office/drawing/2014/main" id="{91367A86-93A5-4782-8F19-2D0D468F7D78}"/>
              </a:ext>
            </a:extLst>
          </p:cNvPr>
          <p:cNvCxnSpPr>
            <a:cxnSpLocks/>
            <a:endCxn id="196" idx="3"/>
          </p:cNvCxnSpPr>
          <p:nvPr/>
        </p:nvCxnSpPr>
        <p:spPr>
          <a:xfrm rot="10800000" flipV="1">
            <a:off x="1273607" y="5456560"/>
            <a:ext cx="574171" cy="520095"/>
          </a:xfrm>
          <a:prstGeom prst="curvedConnector3">
            <a:avLst>
              <a:gd name="adj1" fmla="val 4561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id="{AE4215B9-8AFA-4F7E-8C1B-00D11398AAD2}"/>
              </a:ext>
            </a:extLst>
          </p:cNvPr>
          <p:cNvSpPr txBox="1"/>
          <p:nvPr/>
        </p:nvSpPr>
        <p:spPr>
          <a:xfrm>
            <a:off x="1397350" y="5472555"/>
            <a:ext cx="605949" cy="364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GB" sz="1400" i="1" dirty="0"/>
              <a:t>Leads to</a:t>
            </a:r>
          </a:p>
        </p:txBody>
      </p:sp>
      <p:cxnSp>
        <p:nvCxnSpPr>
          <p:cNvPr id="230" name="Connector: Curved 229">
            <a:extLst>
              <a:ext uri="{FF2B5EF4-FFF2-40B4-BE49-F238E27FC236}">
                <a16:creationId xmlns:a16="http://schemas.microsoft.com/office/drawing/2014/main" id="{C67D5782-DD88-48F1-A087-658746F44E87}"/>
              </a:ext>
            </a:extLst>
          </p:cNvPr>
          <p:cNvCxnSpPr>
            <a:cxnSpLocks/>
          </p:cNvCxnSpPr>
          <p:nvPr/>
        </p:nvCxnSpPr>
        <p:spPr>
          <a:xfrm rot="5400000">
            <a:off x="3163529" y="5792875"/>
            <a:ext cx="287126" cy="225592"/>
          </a:xfrm>
          <a:prstGeom prst="curvedConnector3">
            <a:avLst>
              <a:gd name="adj1" fmla="val 4714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ctor: Curved 231">
            <a:extLst>
              <a:ext uri="{FF2B5EF4-FFF2-40B4-BE49-F238E27FC236}">
                <a16:creationId xmlns:a16="http://schemas.microsoft.com/office/drawing/2014/main" id="{1BB0A4A7-2E18-48AF-B4F7-6626705D4DAE}"/>
              </a:ext>
            </a:extLst>
          </p:cNvPr>
          <p:cNvCxnSpPr>
            <a:cxnSpLocks/>
          </p:cNvCxnSpPr>
          <p:nvPr/>
        </p:nvCxnSpPr>
        <p:spPr>
          <a:xfrm rot="16200000" flipH="1">
            <a:off x="4267812" y="5779988"/>
            <a:ext cx="287126" cy="225592"/>
          </a:xfrm>
          <a:prstGeom prst="curvedConnector3">
            <a:avLst>
              <a:gd name="adj1" fmla="val 4714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ctor: Curved 232">
            <a:extLst>
              <a:ext uri="{FF2B5EF4-FFF2-40B4-BE49-F238E27FC236}">
                <a16:creationId xmlns:a16="http://schemas.microsoft.com/office/drawing/2014/main" id="{3210E54A-02A4-4911-940A-0767B5801A5E}"/>
              </a:ext>
            </a:extLst>
          </p:cNvPr>
          <p:cNvCxnSpPr>
            <a:cxnSpLocks/>
            <a:endCxn id="210" idx="0"/>
          </p:cNvCxnSpPr>
          <p:nvPr/>
        </p:nvCxnSpPr>
        <p:spPr>
          <a:xfrm rot="5400000">
            <a:off x="3354801" y="6190036"/>
            <a:ext cx="477145" cy="63450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ctor: Curved 236">
            <a:extLst>
              <a:ext uri="{FF2B5EF4-FFF2-40B4-BE49-F238E27FC236}">
                <a16:creationId xmlns:a16="http://schemas.microsoft.com/office/drawing/2014/main" id="{20FEEAA2-FD85-4D23-8F27-F514D5689401}"/>
              </a:ext>
            </a:extLst>
          </p:cNvPr>
          <p:cNvCxnSpPr>
            <a:cxnSpLocks/>
            <a:endCxn id="312" idx="3"/>
          </p:cNvCxnSpPr>
          <p:nvPr/>
        </p:nvCxnSpPr>
        <p:spPr>
          <a:xfrm>
            <a:off x="7227525" y="1455445"/>
            <a:ext cx="435151" cy="386595"/>
          </a:xfrm>
          <a:prstGeom prst="curvedConnector3">
            <a:avLst>
              <a:gd name="adj1" fmla="val 72034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ctor: Curved 260">
            <a:extLst>
              <a:ext uri="{FF2B5EF4-FFF2-40B4-BE49-F238E27FC236}">
                <a16:creationId xmlns:a16="http://schemas.microsoft.com/office/drawing/2014/main" id="{AEC1EE23-36FF-42E8-8397-5E58CCAD0928}"/>
              </a:ext>
            </a:extLst>
          </p:cNvPr>
          <p:cNvCxnSpPr>
            <a:cxnSpLocks/>
          </p:cNvCxnSpPr>
          <p:nvPr/>
        </p:nvCxnSpPr>
        <p:spPr>
          <a:xfrm rot="5400000">
            <a:off x="6016559" y="1731470"/>
            <a:ext cx="686458" cy="139930"/>
          </a:xfrm>
          <a:prstGeom prst="curvedConnector3">
            <a:avLst>
              <a:gd name="adj1" fmla="val 29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ctor: Curved 276">
            <a:extLst>
              <a:ext uri="{FF2B5EF4-FFF2-40B4-BE49-F238E27FC236}">
                <a16:creationId xmlns:a16="http://schemas.microsoft.com/office/drawing/2014/main" id="{A04AF62A-C5B3-4DFC-9A0C-5B07BD3FF3E8}"/>
              </a:ext>
            </a:extLst>
          </p:cNvPr>
          <p:cNvCxnSpPr>
            <a:cxnSpLocks/>
            <a:endCxn id="214" idx="1"/>
          </p:cNvCxnSpPr>
          <p:nvPr/>
        </p:nvCxnSpPr>
        <p:spPr>
          <a:xfrm flipV="1">
            <a:off x="4267570" y="5387554"/>
            <a:ext cx="863360" cy="241716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ctor: Curved 207">
            <a:extLst>
              <a:ext uri="{FF2B5EF4-FFF2-40B4-BE49-F238E27FC236}">
                <a16:creationId xmlns:a16="http://schemas.microsoft.com/office/drawing/2014/main" id="{80DC1797-4019-4233-8648-B9217D809F26}"/>
              </a:ext>
            </a:extLst>
          </p:cNvPr>
          <p:cNvCxnSpPr>
            <a:cxnSpLocks/>
          </p:cNvCxnSpPr>
          <p:nvPr/>
        </p:nvCxnSpPr>
        <p:spPr>
          <a:xfrm rot="5400000">
            <a:off x="1635981" y="5804684"/>
            <a:ext cx="580611" cy="180975"/>
          </a:xfrm>
          <a:prstGeom prst="curvedConnector3">
            <a:avLst>
              <a:gd name="adj1" fmla="val -1713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TextBox 233">
            <a:extLst>
              <a:ext uri="{FF2B5EF4-FFF2-40B4-BE49-F238E27FC236}">
                <a16:creationId xmlns:a16="http://schemas.microsoft.com/office/drawing/2014/main" id="{F2D4EE0A-1639-4463-AD14-9E2879E6DDCF}"/>
              </a:ext>
            </a:extLst>
          </p:cNvPr>
          <p:cNvSpPr txBox="1"/>
          <p:nvPr/>
        </p:nvSpPr>
        <p:spPr>
          <a:xfrm>
            <a:off x="-21771" y="2324786"/>
            <a:ext cx="678540" cy="364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GB" sz="1400" i="1" dirty="0"/>
              <a:t>Source </a:t>
            </a:r>
          </a:p>
          <a:p>
            <a:pPr>
              <a:lnSpc>
                <a:spcPts val="1000"/>
              </a:lnSpc>
            </a:pPr>
            <a:r>
              <a:rPr lang="en-GB" sz="1400" i="1" dirty="0"/>
              <a:t>   of</a:t>
            </a:r>
          </a:p>
        </p:txBody>
      </p:sp>
      <p:cxnSp>
        <p:nvCxnSpPr>
          <p:cNvPr id="225" name="Connector: Curved 224">
            <a:extLst>
              <a:ext uri="{FF2B5EF4-FFF2-40B4-BE49-F238E27FC236}">
                <a16:creationId xmlns:a16="http://schemas.microsoft.com/office/drawing/2014/main" id="{F287DBD8-C893-4DC8-A4A9-56B836E21530}"/>
              </a:ext>
            </a:extLst>
          </p:cNvPr>
          <p:cNvCxnSpPr>
            <a:cxnSpLocks/>
          </p:cNvCxnSpPr>
          <p:nvPr/>
        </p:nvCxnSpPr>
        <p:spPr>
          <a:xfrm flipV="1">
            <a:off x="2558109" y="847020"/>
            <a:ext cx="1299436" cy="1196910"/>
          </a:xfrm>
          <a:prstGeom prst="curvedConnector3">
            <a:avLst>
              <a:gd name="adj1" fmla="val -15243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28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" grpId="0"/>
      <p:bldP spid="365" grpId="0"/>
      <p:bldP spid="371" grpId="0"/>
      <p:bldP spid="376" grpId="0"/>
      <p:bldP spid="378" grpId="0"/>
      <p:bldP spid="388" grpId="0"/>
      <p:bldP spid="39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Oval 95">
            <a:extLst>
              <a:ext uri="{FF2B5EF4-FFF2-40B4-BE49-F238E27FC236}">
                <a16:creationId xmlns:a16="http://schemas.microsoft.com/office/drawing/2014/main" id="{C8A2B383-3C47-4F9B-A855-0B12385F3F83}"/>
              </a:ext>
            </a:extLst>
          </p:cNvPr>
          <p:cNvSpPr/>
          <p:nvPr/>
        </p:nvSpPr>
        <p:spPr>
          <a:xfrm rot="425756">
            <a:off x="432483" y="318631"/>
            <a:ext cx="3437547" cy="295297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55B4743A-FD67-44B0-904F-B3C8E4F63EB0}"/>
              </a:ext>
            </a:extLst>
          </p:cNvPr>
          <p:cNvSpPr/>
          <p:nvPr/>
        </p:nvSpPr>
        <p:spPr>
          <a:xfrm rot="785130">
            <a:off x="2790887" y="16344"/>
            <a:ext cx="2927387" cy="2651091"/>
          </a:xfrm>
          <a:prstGeom prst="ellipse">
            <a:avLst/>
          </a:prstGeom>
          <a:solidFill>
            <a:srgbClr val="E6E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CC23E8D-189D-4574-9CF5-CCA969460633}"/>
              </a:ext>
            </a:extLst>
          </p:cNvPr>
          <p:cNvSpPr/>
          <p:nvPr/>
        </p:nvSpPr>
        <p:spPr>
          <a:xfrm rot="1535783">
            <a:off x="-215785" y="2544746"/>
            <a:ext cx="3505967" cy="2817802"/>
          </a:xfrm>
          <a:prstGeom prst="ellipse">
            <a:avLst/>
          </a:prstGeom>
          <a:solidFill>
            <a:srgbClr val="B0DD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4D0BEC05-0E38-439D-940B-FE2630B0E80B}"/>
              </a:ext>
            </a:extLst>
          </p:cNvPr>
          <p:cNvSpPr/>
          <p:nvPr/>
        </p:nvSpPr>
        <p:spPr>
          <a:xfrm rot="498156">
            <a:off x="-1425641" y="4757266"/>
            <a:ext cx="6757530" cy="3364265"/>
          </a:xfrm>
          <a:prstGeom prst="ellipse">
            <a:avLst/>
          </a:prstGeom>
          <a:solidFill>
            <a:srgbClr val="FCC0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39F9F"/>
              </a:solidFill>
            </a:endParaRP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1B566B1C-CA91-4750-AF26-F845D27218E9}"/>
              </a:ext>
            </a:extLst>
          </p:cNvPr>
          <p:cNvSpPr/>
          <p:nvPr/>
        </p:nvSpPr>
        <p:spPr>
          <a:xfrm rot="2858766">
            <a:off x="5191009" y="2736108"/>
            <a:ext cx="4003031" cy="5149102"/>
          </a:xfrm>
          <a:prstGeom prst="ellipse">
            <a:avLst/>
          </a:prstGeom>
          <a:solidFill>
            <a:srgbClr val="DBCC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D77E01C-ABA1-4584-B413-0F9862429499}"/>
              </a:ext>
            </a:extLst>
          </p:cNvPr>
          <p:cNvSpPr txBox="1"/>
          <p:nvPr/>
        </p:nvSpPr>
        <p:spPr>
          <a:xfrm>
            <a:off x="-7056" y="-13626"/>
            <a:ext cx="2725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Reactive N</a:t>
            </a:r>
            <a:r>
              <a:rPr lang="en-GB" sz="2000" b="1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2000" b="1" i="1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SOCME</a:t>
            </a:r>
            <a:r>
              <a:rPr lang="en-GB" sz="2000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000" b="1" baseline="-25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664DD4D-50EC-4CD7-9D2E-38FE64F04D67}"/>
              </a:ext>
            </a:extLst>
          </p:cNvPr>
          <p:cNvGrpSpPr/>
          <p:nvPr/>
        </p:nvGrpSpPr>
        <p:grpSpPr>
          <a:xfrm>
            <a:off x="3889727" y="693309"/>
            <a:ext cx="1214848" cy="514014"/>
            <a:chOff x="4559270" y="831264"/>
            <a:chExt cx="1214848" cy="514014"/>
          </a:xfrm>
        </p:grpSpPr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056071D8-7DF2-483E-B332-809DC41810D1}"/>
                </a:ext>
              </a:extLst>
            </p:cNvPr>
            <p:cNvSpPr/>
            <p:nvPr/>
          </p:nvSpPr>
          <p:spPr>
            <a:xfrm>
              <a:off x="4559270" y="831264"/>
              <a:ext cx="1214848" cy="51401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8EA1566-F0B5-4721-91DD-8FE868A1D949}"/>
                </a:ext>
              </a:extLst>
            </p:cNvPr>
            <p:cNvSpPr txBox="1"/>
            <p:nvPr/>
          </p:nvSpPr>
          <p:spPr>
            <a:xfrm>
              <a:off x="4582065" y="887969"/>
              <a:ext cx="1173387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Carbon dioxide</a:t>
              </a:r>
            </a:p>
            <a:p>
              <a:pPr algn="ctr"/>
              <a:r>
                <a:rPr lang="en-GB" sz="1400" b="1" dirty="0"/>
                <a:t>(CO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)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4C1FE0F-F29F-44BD-BB5E-68010421E4D5}"/>
              </a:ext>
            </a:extLst>
          </p:cNvPr>
          <p:cNvGrpSpPr/>
          <p:nvPr/>
        </p:nvGrpSpPr>
        <p:grpSpPr>
          <a:xfrm>
            <a:off x="4751230" y="1300921"/>
            <a:ext cx="791570" cy="369754"/>
            <a:chOff x="4920758" y="1627849"/>
            <a:chExt cx="791570" cy="369754"/>
          </a:xfrm>
        </p:grpSpPr>
        <p:sp>
          <p:nvSpPr>
            <p:cNvPr id="66" name="Rectangle: Rounded Corners 65">
              <a:extLst>
                <a:ext uri="{FF2B5EF4-FFF2-40B4-BE49-F238E27FC236}">
                  <a16:creationId xmlns:a16="http://schemas.microsoft.com/office/drawing/2014/main" id="{0890BAF3-9C39-4E6D-9D6D-3BA4DBC920CD}"/>
                </a:ext>
              </a:extLst>
            </p:cNvPr>
            <p:cNvSpPr/>
            <p:nvPr/>
          </p:nvSpPr>
          <p:spPr>
            <a:xfrm>
              <a:off x="4920758" y="1627849"/>
              <a:ext cx="791570" cy="36975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E2D4D94-3F70-491F-B986-5717D0A954AF}"/>
                </a:ext>
              </a:extLst>
            </p:cNvPr>
            <p:cNvSpPr txBox="1"/>
            <p:nvPr/>
          </p:nvSpPr>
          <p:spPr>
            <a:xfrm>
              <a:off x="4920758" y="1693741"/>
              <a:ext cx="79157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Air</a:t>
              </a:r>
            </a:p>
          </p:txBody>
        </p:sp>
      </p:grp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3D31D88F-690C-49C0-88D8-E105B72955A6}"/>
              </a:ext>
            </a:extLst>
          </p:cNvPr>
          <p:cNvSpPr/>
          <p:nvPr/>
        </p:nvSpPr>
        <p:spPr>
          <a:xfrm>
            <a:off x="2978158" y="1241349"/>
            <a:ext cx="791570" cy="491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707E4AC-DADA-4947-9391-D9412651AD72}"/>
              </a:ext>
            </a:extLst>
          </p:cNvPr>
          <p:cNvSpPr txBox="1"/>
          <p:nvPr/>
        </p:nvSpPr>
        <p:spPr>
          <a:xfrm>
            <a:off x="2998168" y="1252895"/>
            <a:ext cx="79157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/>
              <a:t>Methane</a:t>
            </a:r>
          </a:p>
          <a:p>
            <a:pPr algn="ctr"/>
            <a:r>
              <a:rPr lang="en-GB" sz="1400" b="1" dirty="0"/>
              <a:t>(CH</a:t>
            </a:r>
            <a:r>
              <a:rPr lang="en-GB" sz="1400" b="1" baseline="-25000" dirty="0"/>
              <a:t>4</a:t>
            </a:r>
            <a:r>
              <a:rPr lang="en-GB" sz="1400" b="1" dirty="0"/>
              <a:t>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BC3B220-A010-40E2-8C20-1641D457620E}"/>
              </a:ext>
            </a:extLst>
          </p:cNvPr>
          <p:cNvSpPr txBox="1"/>
          <p:nvPr/>
        </p:nvSpPr>
        <p:spPr>
          <a:xfrm>
            <a:off x="35945" y="4255689"/>
            <a:ext cx="176072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REACTION CONDITIONS 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9345F02-A3AF-4F1C-9D71-9AB0B4E0BBA7}"/>
              </a:ext>
            </a:extLst>
          </p:cNvPr>
          <p:cNvGrpSpPr/>
          <p:nvPr/>
        </p:nvGrpSpPr>
        <p:grpSpPr>
          <a:xfrm>
            <a:off x="1650094" y="2868056"/>
            <a:ext cx="803924" cy="523500"/>
            <a:chOff x="2709029" y="3310644"/>
            <a:chExt cx="803924" cy="588662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B6BDFFF5-1D21-4638-BFA8-A630DD036AB4}"/>
                </a:ext>
              </a:extLst>
            </p:cNvPr>
            <p:cNvSpPr/>
            <p:nvPr/>
          </p:nvSpPr>
          <p:spPr>
            <a:xfrm>
              <a:off x="2721383" y="3310644"/>
              <a:ext cx="791570" cy="588662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7B32869-6FC8-48FA-B7F6-BD3B400258E9}"/>
                </a:ext>
              </a:extLst>
            </p:cNvPr>
            <p:cNvSpPr txBox="1"/>
            <p:nvPr/>
          </p:nvSpPr>
          <p:spPr>
            <a:xfrm>
              <a:off x="2709029" y="3368318"/>
              <a:ext cx="79157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Fe-based</a:t>
              </a:r>
            </a:p>
            <a:p>
              <a:pPr algn="ctr"/>
              <a:r>
                <a:rPr lang="en-GB" sz="1400" b="1" dirty="0"/>
                <a:t>catalyst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5D7526-F1F3-4934-80E0-95BBAA6BBEB2}"/>
              </a:ext>
            </a:extLst>
          </p:cNvPr>
          <p:cNvGrpSpPr/>
          <p:nvPr/>
        </p:nvGrpSpPr>
        <p:grpSpPr>
          <a:xfrm>
            <a:off x="278438" y="2913962"/>
            <a:ext cx="1154733" cy="331933"/>
            <a:chOff x="2728629" y="3289431"/>
            <a:chExt cx="798426" cy="588662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55AA3143-CE94-4344-B86B-0A8FD459B8AD}"/>
                </a:ext>
              </a:extLst>
            </p:cNvPr>
            <p:cNvSpPr/>
            <p:nvPr/>
          </p:nvSpPr>
          <p:spPr>
            <a:xfrm>
              <a:off x="2728629" y="3289431"/>
              <a:ext cx="791570" cy="588662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73F7935-8976-432B-AD9D-9D66E02D473A}"/>
                </a:ext>
              </a:extLst>
            </p:cNvPr>
            <p:cNvSpPr txBox="1"/>
            <p:nvPr/>
          </p:nvSpPr>
          <p:spPr>
            <a:xfrm>
              <a:off x="2735485" y="3334882"/>
              <a:ext cx="791570" cy="43088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High pressure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84BDDA4-A704-423A-81F2-31310EFFFA80}"/>
              </a:ext>
            </a:extLst>
          </p:cNvPr>
          <p:cNvGrpSpPr/>
          <p:nvPr/>
        </p:nvGrpSpPr>
        <p:grpSpPr>
          <a:xfrm>
            <a:off x="435389" y="3399763"/>
            <a:ext cx="1018844" cy="557865"/>
            <a:chOff x="1047758" y="4322305"/>
            <a:chExt cx="1018844" cy="531448"/>
          </a:xfrm>
        </p:grpSpPr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7AE3491F-96C5-4A89-B7D9-0EC68C650919}"/>
                </a:ext>
              </a:extLst>
            </p:cNvPr>
            <p:cNvSpPr/>
            <p:nvPr/>
          </p:nvSpPr>
          <p:spPr>
            <a:xfrm>
              <a:off x="1047758" y="4322305"/>
              <a:ext cx="1018844" cy="531448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3F54270-5829-4AF0-81B2-4A1A8DF97E0C}"/>
                </a:ext>
              </a:extLst>
            </p:cNvPr>
            <p:cNvSpPr txBox="1"/>
            <p:nvPr/>
          </p:nvSpPr>
          <p:spPr>
            <a:xfrm>
              <a:off x="1095064" y="4343623"/>
              <a:ext cx="950719" cy="3890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High temperature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D2FFD76-A20C-4A20-B6EE-3768E29104BD}"/>
              </a:ext>
            </a:extLst>
          </p:cNvPr>
          <p:cNvGrpSpPr/>
          <p:nvPr/>
        </p:nvGrpSpPr>
        <p:grpSpPr>
          <a:xfrm>
            <a:off x="2068652" y="4359036"/>
            <a:ext cx="965089" cy="363800"/>
            <a:chOff x="2709028" y="3289431"/>
            <a:chExt cx="965089" cy="588662"/>
          </a:xfrm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F72706A7-18B7-4E48-BC63-94FE4B0E9DE0}"/>
                </a:ext>
              </a:extLst>
            </p:cNvPr>
            <p:cNvSpPr/>
            <p:nvPr/>
          </p:nvSpPr>
          <p:spPr>
            <a:xfrm>
              <a:off x="2728628" y="3289431"/>
              <a:ext cx="945489" cy="588662"/>
            </a:xfrm>
            <a:prstGeom prst="roundRect">
              <a:avLst/>
            </a:prstGeom>
            <a:solidFill>
              <a:srgbClr val="EFF39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5A52368-7C92-4127-A868-C6F3B3250129}"/>
                </a:ext>
              </a:extLst>
            </p:cNvPr>
            <p:cNvSpPr txBox="1"/>
            <p:nvPr/>
          </p:nvSpPr>
          <p:spPr>
            <a:xfrm>
              <a:off x="2709028" y="3368317"/>
              <a:ext cx="965089" cy="223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Equilibrium</a:t>
              </a: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946BDF82-0872-402D-A080-156D801466A9}"/>
              </a:ext>
            </a:extLst>
          </p:cNvPr>
          <p:cNvSpPr txBox="1"/>
          <p:nvPr/>
        </p:nvSpPr>
        <p:spPr>
          <a:xfrm>
            <a:off x="3248581" y="255216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CHEMICAL INPUT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A3AF75FE-A320-471D-A8F5-87E854BDC47D}"/>
              </a:ext>
            </a:extLst>
          </p:cNvPr>
          <p:cNvSpPr/>
          <p:nvPr/>
        </p:nvSpPr>
        <p:spPr>
          <a:xfrm>
            <a:off x="2908175" y="1846537"/>
            <a:ext cx="2591489" cy="2680538"/>
          </a:xfrm>
          <a:prstGeom prst="ellipse">
            <a:avLst/>
          </a:prstGeom>
          <a:solidFill>
            <a:srgbClr val="FDF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9D24FEA-F1FE-4F68-9F05-977AB7F29148}"/>
              </a:ext>
            </a:extLst>
          </p:cNvPr>
          <p:cNvSpPr txBox="1"/>
          <p:nvPr/>
        </p:nvSpPr>
        <p:spPr>
          <a:xfrm>
            <a:off x="3256704" y="1960230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CORE REACTION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84F0B32E-FC34-4FFF-A139-7B3F534D2D67}"/>
              </a:ext>
            </a:extLst>
          </p:cNvPr>
          <p:cNvGrpSpPr/>
          <p:nvPr/>
        </p:nvGrpSpPr>
        <p:grpSpPr>
          <a:xfrm>
            <a:off x="3981666" y="4577471"/>
            <a:ext cx="935992" cy="708184"/>
            <a:chOff x="4102883" y="5044750"/>
            <a:chExt cx="935992" cy="765488"/>
          </a:xfrm>
        </p:grpSpPr>
        <p:sp>
          <p:nvSpPr>
            <p:cNvPr id="90" name="Rectangle: Rounded Corners 89">
              <a:extLst>
                <a:ext uri="{FF2B5EF4-FFF2-40B4-BE49-F238E27FC236}">
                  <a16:creationId xmlns:a16="http://schemas.microsoft.com/office/drawing/2014/main" id="{40838A18-EC48-4A9C-94C0-5C93095546E5}"/>
                </a:ext>
              </a:extLst>
            </p:cNvPr>
            <p:cNvSpPr/>
            <p:nvPr/>
          </p:nvSpPr>
          <p:spPr>
            <a:xfrm>
              <a:off x="4102884" y="5044750"/>
              <a:ext cx="935991" cy="76548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C905EBBF-C311-432E-AB3B-11C1F046623A}"/>
                </a:ext>
              </a:extLst>
            </p:cNvPr>
            <p:cNvSpPr txBox="1"/>
            <p:nvPr/>
          </p:nvSpPr>
          <p:spPr>
            <a:xfrm>
              <a:off x="4102883" y="5060218"/>
              <a:ext cx="935992" cy="6986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Ammonium nitrate</a:t>
              </a:r>
            </a:p>
            <a:p>
              <a:pPr algn="ctr"/>
              <a:r>
                <a:rPr lang="en-GB" sz="1400" b="1" dirty="0"/>
                <a:t>(NH</a:t>
              </a:r>
              <a:r>
                <a:rPr lang="en-GB" sz="1400" b="1" baseline="-25000" dirty="0"/>
                <a:t>4</a:t>
              </a:r>
              <a:r>
                <a:rPr lang="en-GB" sz="1400" b="1" dirty="0"/>
                <a:t>NO</a:t>
              </a:r>
              <a:r>
                <a:rPr lang="en-GB" sz="1400" b="1" baseline="-25000" dirty="0"/>
                <a:t>3</a:t>
              </a:r>
              <a:r>
                <a:rPr lang="en-GB" sz="1400" b="1" dirty="0"/>
                <a:t>)</a:t>
              </a:r>
            </a:p>
          </p:txBody>
        </p:sp>
      </p:grpSp>
      <p:sp>
        <p:nvSpPr>
          <p:cNvPr id="97" name="TextBox 96">
            <a:extLst>
              <a:ext uri="{FF2B5EF4-FFF2-40B4-BE49-F238E27FC236}">
                <a16:creationId xmlns:a16="http://schemas.microsoft.com/office/drawing/2014/main" id="{DDA74262-C1E1-4155-B1AB-412AE8446503}"/>
              </a:ext>
            </a:extLst>
          </p:cNvPr>
          <p:cNvSpPr txBox="1"/>
          <p:nvPr/>
        </p:nvSpPr>
        <p:spPr>
          <a:xfrm>
            <a:off x="1254279" y="385458"/>
            <a:ext cx="1610227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ENERGY INPUT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4945697-B5D8-43FE-A05A-BC130019B16C}"/>
              </a:ext>
            </a:extLst>
          </p:cNvPr>
          <p:cNvGrpSpPr/>
          <p:nvPr/>
        </p:nvGrpSpPr>
        <p:grpSpPr>
          <a:xfrm>
            <a:off x="1976934" y="2047526"/>
            <a:ext cx="1042418" cy="524641"/>
            <a:chOff x="2173662" y="1804162"/>
            <a:chExt cx="1042418" cy="524641"/>
          </a:xfrm>
        </p:grpSpPr>
        <p:sp>
          <p:nvSpPr>
            <p:cNvPr id="102" name="Rectangle: Rounded Corners 101">
              <a:extLst>
                <a:ext uri="{FF2B5EF4-FFF2-40B4-BE49-F238E27FC236}">
                  <a16:creationId xmlns:a16="http://schemas.microsoft.com/office/drawing/2014/main" id="{F658D1D8-9575-4F09-B261-50903C0203AA}"/>
                </a:ext>
              </a:extLst>
            </p:cNvPr>
            <p:cNvSpPr/>
            <p:nvPr/>
          </p:nvSpPr>
          <p:spPr>
            <a:xfrm>
              <a:off x="2173662" y="1804162"/>
              <a:ext cx="1038380" cy="52464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55A5ABBD-8E19-4F8A-A597-9B5A1D9B1A1A}"/>
                </a:ext>
              </a:extLst>
            </p:cNvPr>
            <p:cNvSpPr txBox="1"/>
            <p:nvPr/>
          </p:nvSpPr>
          <p:spPr>
            <a:xfrm>
              <a:off x="2177699" y="1848789"/>
              <a:ext cx="1038381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Hydrocarbon</a:t>
              </a:r>
            </a:p>
            <a:p>
              <a:pPr algn="ctr"/>
              <a:r>
                <a:rPr lang="en-GB" sz="1400" b="1" dirty="0"/>
                <a:t>fuels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E287634-9469-4EEA-8514-E869E5DD2996}"/>
              </a:ext>
            </a:extLst>
          </p:cNvPr>
          <p:cNvGrpSpPr/>
          <p:nvPr/>
        </p:nvGrpSpPr>
        <p:grpSpPr>
          <a:xfrm>
            <a:off x="862196" y="838723"/>
            <a:ext cx="934473" cy="469024"/>
            <a:chOff x="751666" y="769542"/>
            <a:chExt cx="934473" cy="469024"/>
          </a:xfrm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5109A27D-01F6-4366-A0BF-D1EBC9C9A485}"/>
                </a:ext>
              </a:extLst>
            </p:cNvPr>
            <p:cNvSpPr/>
            <p:nvPr/>
          </p:nvSpPr>
          <p:spPr>
            <a:xfrm>
              <a:off x="751666" y="769542"/>
              <a:ext cx="924390" cy="4690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25BFAC7-F8D2-4601-8ECE-F548099B091C}"/>
                </a:ext>
              </a:extLst>
            </p:cNvPr>
            <p:cNvSpPr txBox="1"/>
            <p:nvPr/>
          </p:nvSpPr>
          <p:spPr>
            <a:xfrm>
              <a:off x="761749" y="780571"/>
              <a:ext cx="92439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Waste heat boiler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287DFAF-16C8-44C6-9F6C-C45512F5F79A}"/>
              </a:ext>
            </a:extLst>
          </p:cNvPr>
          <p:cNvGrpSpPr/>
          <p:nvPr/>
        </p:nvGrpSpPr>
        <p:grpSpPr>
          <a:xfrm>
            <a:off x="694857" y="1468291"/>
            <a:ext cx="954822" cy="291544"/>
            <a:chOff x="593900" y="1656890"/>
            <a:chExt cx="954822" cy="291544"/>
          </a:xfrm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63014DCE-54AA-4C4A-859D-ECB2A21A3965}"/>
                </a:ext>
              </a:extLst>
            </p:cNvPr>
            <p:cNvSpPr/>
            <p:nvPr/>
          </p:nvSpPr>
          <p:spPr>
            <a:xfrm>
              <a:off x="593900" y="1656890"/>
              <a:ext cx="944907" cy="29154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FA148FBE-1077-4C0C-B79D-7DB70EC7E620}"/>
                </a:ext>
              </a:extLst>
            </p:cNvPr>
            <p:cNvSpPr txBox="1"/>
            <p:nvPr/>
          </p:nvSpPr>
          <p:spPr>
            <a:xfrm>
              <a:off x="593900" y="1702999"/>
              <a:ext cx="95482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Heater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E8EB65D-16E4-4AB5-BAF2-0CFAF94B9A4D}"/>
              </a:ext>
            </a:extLst>
          </p:cNvPr>
          <p:cNvGrpSpPr/>
          <p:nvPr/>
        </p:nvGrpSpPr>
        <p:grpSpPr>
          <a:xfrm>
            <a:off x="703973" y="1941442"/>
            <a:ext cx="948945" cy="309377"/>
            <a:chOff x="589862" y="1987448"/>
            <a:chExt cx="948945" cy="309377"/>
          </a:xfrm>
        </p:grpSpPr>
        <p:sp>
          <p:nvSpPr>
            <p:cNvPr id="108" name="Rectangle: Rounded Corners 107">
              <a:extLst>
                <a:ext uri="{FF2B5EF4-FFF2-40B4-BE49-F238E27FC236}">
                  <a16:creationId xmlns:a16="http://schemas.microsoft.com/office/drawing/2014/main" id="{B44614AF-3AB0-4FD0-B8E4-ACF9B999CB73}"/>
                </a:ext>
              </a:extLst>
            </p:cNvPr>
            <p:cNvSpPr/>
            <p:nvPr/>
          </p:nvSpPr>
          <p:spPr>
            <a:xfrm>
              <a:off x="593900" y="1987448"/>
              <a:ext cx="944907" cy="309377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F9903EAF-AB5A-40AD-A6AE-8D34FD288FDB}"/>
                </a:ext>
              </a:extLst>
            </p:cNvPr>
            <p:cNvSpPr txBox="1"/>
            <p:nvPr/>
          </p:nvSpPr>
          <p:spPr>
            <a:xfrm>
              <a:off x="589862" y="2018749"/>
              <a:ext cx="937034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Compressor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4959DDC8-644F-4671-9182-10A7A6189861}"/>
              </a:ext>
            </a:extLst>
          </p:cNvPr>
          <p:cNvGrpSpPr/>
          <p:nvPr/>
        </p:nvGrpSpPr>
        <p:grpSpPr>
          <a:xfrm>
            <a:off x="3361668" y="2534035"/>
            <a:ext cx="1680836" cy="1770053"/>
            <a:chOff x="4176215" y="5044692"/>
            <a:chExt cx="1680836" cy="1770053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3F32AE33-C962-4823-A3A6-0786529DFDD1}"/>
                </a:ext>
              </a:extLst>
            </p:cNvPr>
            <p:cNvGrpSpPr/>
            <p:nvPr/>
          </p:nvGrpSpPr>
          <p:grpSpPr>
            <a:xfrm>
              <a:off x="4176215" y="5044751"/>
              <a:ext cx="796985" cy="588662"/>
              <a:chOff x="4176215" y="5044750"/>
              <a:chExt cx="796985" cy="588662"/>
            </a:xfrm>
          </p:grpSpPr>
          <p:sp>
            <p:nvSpPr>
              <p:cNvPr id="127" name="Rectangle: Rounded Corners 126">
                <a:extLst>
                  <a:ext uri="{FF2B5EF4-FFF2-40B4-BE49-F238E27FC236}">
                    <a16:creationId xmlns:a16="http://schemas.microsoft.com/office/drawing/2014/main" id="{DA436CA6-4C15-4643-BFDD-700DD36B8A1F}"/>
                  </a:ext>
                </a:extLst>
              </p:cNvPr>
              <p:cNvSpPr/>
              <p:nvPr/>
            </p:nvSpPr>
            <p:spPr>
              <a:xfrm>
                <a:off x="4176215" y="5044750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F48EAC63-24F6-40DB-BF18-E2EDFE20CB41}"/>
                  </a:ext>
                </a:extLst>
              </p:cNvPr>
              <p:cNvSpPr txBox="1"/>
              <p:nvPr/>
            </p:nvSpPr>
            <p:spPr>
              <a:xfrm>
                <a:off x="4181630" y="5143302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Hydrogen</a:t>
                </a:r>
              </a:p>
              <a:p>
                <a:pPr algn="ctr"/>
                <a:r>
                  <a:rPr lang="en-GB" sz="1400" b="1" dirty="0"/>
                  <a:t>(H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F143995F-4DC2-490C-B218-3E84A50A0269}"/>
                </a:ext>
              </a:extLst>
            </p:cNvPr>
            <p:cNvGrpSpPr/>
            <p:nvPr/>
          </p:nvGrpSpPr>
          <p:grpSpPr>
            <a:xfrm>
              <a:off x="5065481" y="5044692"/>
              <a:ext cx="791570" cy="588662"/>
              <a:chOff x="5039872" y="2667930"/>
              <a:chExt cx="791570" cy="588662"/>
            </a:xfrm>
          </p:grpSpPr>
          <p:sp>
            <p:nvSpPr>
              <p:cNvPr id="125" name="Rectangle: Rounded Corners 124">
                <a:extLst>
                  <a:ext uri="{FF2B5EF4-FFF2-40B4-BE49-F238E27FC236}">
                    <a16:creationId xmlns:a16="http://schemas.microsoft.com/office/drawing/2014/main" id="{8D9EFAF7-B7D6-4C94-B289-B8D95FFA13AC}"/>
                  </a:ext>
                </a:extLst>
              </p:cNvPr>
              <p:cNvSpPr/>
              <p:nvPr/>
            </p:nvSpPr>
            <p:spPr>
              <a:xfrm>
                <a:off x="5039872" y="2667930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DD5C90B4-CF79-47F5-BFB6-978F12D69A71}"/>
                  </a:ext>
                </a:extLst>
              </p:cNvPr>
              <p:cNvSpPr txBox="1"/>
              <p:nvPr/>
            </p:nvSpPr>
            <p:spPr>
              <a:xfrm>
                <a:off x="5055575" y="2742148"/>
                <a:ext cx="77586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Nitrogen</a:t>
                </a:r>
              </a:p>
              <a:p>
                <a:pPr algn="ctr"/>
                <a:r>
                  <a:rPr lang="en-GB" sz="1400" b="1" dirty="0"/>
                  <a:t>(N</a:t>
                </a:r>
                <a:r>
                  <a:rPr lang="en-GB" sz="1400" b="1" baseline="-25000" dirty="0"/>
                  <a:t>2</a:t>
                </a:r>
                <a:r>
                  <a:rPr lang="en-GB" sz="1400" b="1" dirty="0"/>
                  <a:t>)</a:t>
                </a:r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AF6F37B0-A28E-4588-BB69-E74A89C1C79E}"/>
                </a:ext>
              </a:extLst>
            </p:cNvPr>
            <p:cNvGrpSpPr/>
            <p:nvPr/>
          </p:nvGrpSpPr>
          <p:grpSpPr>
            <a:xfrm>
              <a:off x="4592868" y="6226083"/>
              <a:ext cx="812263" cy="588662"/>
              <a:chOff x="4525691" y="3850699"/>
              <a:chExt cx="812263" cy="588662"/>
            </a:xfrm>
          </p:grpSpPr>
          <p:sp>
            <p:nvSpPr>
              <p:cNvPr id="123" name="Rectangle: Rounded Corners 122">
                <a:extLst>
                  <a:ext uri="{FF2B5EF4-FFF2-40B4-BE49-F238E27FC236}">
                    <a16:creationId xmlns:a16="http://schemas.microsoft.com/office/drawing/2014/main" id="{6081D567-5E16-436C-B258-C69207114BA2}"/>
                  </a:ext>
                </a:extLst>
              </p:cNvPr>
              <p:cNvSpPr/>
              <p:nvPr/>
            </p:nvSpPr>
            <p:spPr>
              <a:xfrm>
                <a:off x="4525691" y="3850699"/>
                <a:ext cx="791570" cy="588662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34A611E0-38B6-45C4-B323-844B1971E020}"/>
                  </a:ext>
                </a:extLst>
              </p:cNvPr>
              <p:cNvSpPr txBox="1"/>
              <p:nvPr/>
            </p:nvSpPr>
            <p:spPr>
              <a:xfrm>
                <a:off x="4546384" y="3930205"/>
                <a:ext cx="79157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400" b="1" dirty="0"/>
                  <a:t>Ammonia</a:t>
                </a:r>
              </a:p>
              <a:p>
                <a:pPr algn="ctr"/>
                <a:r>
                  <a:rPr lang="en-GB" sz="1400" b="1" dirty="0"/>
                  <a:t>(NH</a:t>
                </a:r>
                <a:r>
                  <a:rPr lang="en-GB" sz="1400" b="1" baseline="-25000" dirty="0"/>
                  <a:t>3</a:t>
                </a:r>
                <a:r>
                  <a:rPr lang="en-GB" sz="1400" b="1" dirty="0"/>
                  <a:t>)</a:t>
                </a:r>
              </a:p>
            </p:txBody>
          </p:sp>
        </p:grpSp>
        <p:cxnSp>
          <p:nvCxnSpPr>
            <p:cNvPr id="121" name="Connector: Curved 120">
              <a:extLst>
                <a:ext uri="{FF2B5EF4-FFF2-40B4-BE49-F238E27FC236}">
                  <a16:creationId xmlns:a16="http://schemas.microsoft.com/office/drawing/2014/main" id="{FE5B48E6-B3BB-496B-991A-00648716E75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939838" y="5709972"/>
              <a:ext cx="586223" cy="447206"/>
            </a:xfrm>
            <a:prstGeom prst="curvedConnector3">
              <a:avLst>
                <a:gd name="adj1" fmla="val 329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ctor: Curved 121">
              <a:extLst>
                <a:ext uri="{FF2B5EF4-FFF2-40B4-BE49-F238E27FC236}">
                  <a16:creationId xmlns:a16="http://schemas.microsoft.com/office/drawing/2014/main" id="{B8403DE2-7D42-4E83-A8BF-85391076AE2E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4492632" y="5705729"/>
              <a:ext cx="586223" cy="447206"/>
            </a:xfrm>
            <a:prstGeom prst="curvedConnector3">
              <a:avLst>
                <a:gd name="adj1" fmla="val 32927"/>
              </a:avLst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TextBox 128">
            <a:extLst>
              <a:ext uri="{FF2B5EF4-FFF2-40B4-BE49-F238E27FC236}">
                <a16:creationId xmlns:a16="http://schemas.microsoft.com/office/drawing/2014/main" id="{A2CEC02B-5B15-46CE-B98C-8546381D64EF}"/>
              </a:ext>
            </a:extLst>
          </p:cNvPr>
          <p:cNvSpPr txBox="1"/>
          <p:nvPr/>
        </p:nvSpPr>
        <p:spPr>
          <a:xfrm>
            <a:off x="7754451" y="3643238"/>
            <a:ext cx="1460342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UNINTENDED CONSEQUENCES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9232DCB1-3353-460D-B6A4-1173A0CE5704}"/>
              </a:ext>
            </a:extLst>
          </p:cNvPr>
          <p:cNvGrpSpPr/>
          <p:nvPr/>
        </p:nvGrpSpPr>
        <p:grpSpPr>
          <a:xfrm>
            <a:off x="7944166" y="4445365"/>
            <a:ext cx="1197770" cy="479639"/>
            <a:chOff x="2709028" y="3289431"/>
            <a:chExt cx="965089" cy="776100"/>
          </a:xfrm>
        </p:grpSpPr>
        <p:sp>
          <p:nvSpPr>
            <p:cNvPr id="131" name="Rectangle: Rounded Corners 130">
              <a:extLst>
                <a:ext uri="{FF2B5EF4-FFF2-40B4-BE49-F238E27FC236}">
                  <a16:creationId xmlns:a16="http://schemas.microsoft.com/office/drawing/2014/main" id="{F29A24E6-91E9-4561-A536-90AD7C1E54FC}"/>
                </a:ext>
              </a:extLst>
            </p:cNvPr>
            <p:cNvSpPr/>
            <p:nvPr/>
          </p:nvSpPr>
          <p:spPr>
            <a:xfrm>
              <a:off x="2728628" y="3289431"/>
              <a:ext cx="945489" cy="588662"/>
            </a:xfrm>
            <a:prstGeom prst="roundRect">
              <a:avLst/>
            </a:prstGeom>
            <a:solidFill>
              <a:srgbClr val="FDF1E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ACD76654-6A85-4E4F-BB9B-2FD56B08DA14}"/>
                </a:ext>
              </a:extLst>
            </p:cNvPr>
            <p:cNvSpPr txBox="1"/>
            <p:nvPr/>
          </p:nvSpPr>
          <p:spPr>
            <a:xfrm>
              <a:off x="2709028" y="3368316"/>
              <a:ext cx="965089" cy="69721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Eutrophication</a:t>
              </a: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91329D00-8DC6-4E9D-BA75-C50F75F08A6C}"/>
              </a:ext>
            </a:extLst>
          </p:cNvPr>
          <p:cNvGrpSpPr/>
          <p:nvPr/>
        </p:nvGrpSpPr>
        <p:grpSpPr>
          <a:xfrm>
            <a:off x="7150741" y="4990533"/>
            <a:ext cx="791570" cy="363800"/>
            <a:chOff x="2709028" y="3289431"/>
            <a:chExt cx="965089" cy="588662"/>
          </a:xfrm>
        </p:grpSpPr>
        <p:sp>
          <p:nvSpPr>
            <p:cNvPr id="134" name="Rectangle: Rounded Corners 133">
              <a:extLst>
                <a:ext uri="{FF2B5EF4-FFF2-40B4-BE49-F238E27FC236}">
                  <a16:creationId xmlns:a16="http://schemas.microsoft.com/office/drawing/2014/main" id="{F3BC1213-86A4-42EF-9A46-A554DBD96AA9}"/>
                </a:ext>
              </a:extLst>
            </p:cNvPr>
            <p:cNvSpPr/>
            <p:nvPr/>
          </p:nvSpPr>
          <p:spPr>
            <a:xfrm>
              <a:off x="2728628" y="3289431"/>
              <a:ext cx="945489" cy="588662"/>
            </a:xfrm>
            <a:prstGeom prst="roundRect">
              <a:avLst/>
            </a:prstGeom>
            <a:solidFill>
              <a:srgbClr val="FDF1E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F62A41BE-72B2-4A3A-B050-F47444CCA8D7}"/>
                </a:ext>
              </a:extLst>
            </p:cNvPr>
            <p:cNvSpPr txBox="1"/>
            <p:nvPr/>
          </p:nvSpPr>
          <p:spPr>
            <a:xfrm>
              <a:off x="2709028" y="3387287"/>
              <a:ext cx="965089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Runoff</a:t>
              </a:r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072B27CA-0348-4D20-A7AE-70A78F56BBF1}"/>
              </a:ext>
            </a:extLst>
          </p:cNvPr>
          <p:cNvGrpSpPr/>
          <p:nvPr/>
        </p:nvGrpSpPr>
        <p:grpSpPr>
          <a:xfrm>
            <a:off x="8121201" y="5768502"/>
            <a:ext cx="791570" cy="670897"/>
            <a:chOff x="2709028" y="3289431"/>
            <a:chExt cx="965089" cy="776100"/>
          </a:xfrm>
        </p:grpSpPr>
        <p:sp>
          <p:nvSpPr>
            <p:cNvPr id="141" name="Rectangle: Rounded Corners 140">
              <a:extLst>
                <a:ext uri="{FF2B5EF4-FFF2-40B4-BE49-F238E27FC236}">
                  <a16:creationId xmlns:a16="http://schemas.microsoft.com/office/drawing/2014/main" id="{B7C46B31-F034-4EBF-B9F6-C815765F54C4}"/>
                </a:ext>
              </a:extLst>
            </p:cNvPr>
            <p:cNvSpPr/>
            <p:nvPr/>
          </p:nvSpPr>
          <p:spPr>
            <a:xfrm>
              <a:off x="2728628" y="3289431"/>
              <a:ext cx="945489" cy="588662"/>
            </a:xfrm>
            <a:prstGeom prst="roundRect">
              <a:avLst/>
            </a:prstGeom>
            <a:solidFill>
              <a:srgbClr val="FDF1E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96903872-49AC-4287-8A23-287C298D6979}"/>
                </a:ext>
              </a:extLst>
            </p:cNvPr>
            <p:cNvSpPr txBox="1"/>
            <p:nvPr/>
          </p:nvSpPr>
          <p:spPr>
            <a:xfrm>
              <a:off x="2709028" y="3368316"/>
              <a:ext cx="965089" cy="69721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Surface water</a:t>
              </a:r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4F3F6F27-4811-423E-A570-47B3309EDE81}"/>
              </a:ext>
            </a:extLst>
          </p:cNvPr>
          <p:cNvGrpSpPr/>
          <p:nvPr/>
        </p:nvGrpSpPr>
        <p:grpSpPr>
          <a:xfrm>
            <a:off x="6928800" y="6355877"/>
            <a:ext cx="1651302" cy="363800"/>
            <a:chOff x="2607370" y="3417016"/>
            <a:chExt cx="1060216" cy="588662"/>
          </a:xfrm>
        </p:grpSpPr>
        <p:sp>
          <p:nvSpPr>
            <p:cNvPr id="144" name="Rectangle: Rounded Corners 143">
              <a:extLst>
                <a:ext uri="{FF2B5EF4-FFF2-40B4-BE49-F238E27FC236}">
                  <a16:creationId xmlns:a16="http://schemas.microsoft.com/office/drawing/2014/main" id="{A63C7CC6-CD9F-45EE-9762-AE1851EFFE74}"/>
                </a:ext>
              </a:extLst>
            </p:cNvPr>
            <p:cNvSpPr/>
            <p:nvPr/>
          </p:nvSpPr>
          <p:spPr>
            <a:xfrm>
              <a:off x="2610608" y="3417016"/>
              <a:ext cx="1056978" cy="588662"/>
            </a:xfrm>
            <a:prstGeom prst="roundRect">
              <a:avLst/>
            </a:prstGeom>
            <a:solidFill>
              <a:srgbClr val="FDF1E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FA4167DA-EB70-4E3D-AD54-8353D07527E0}"/>
                </a:ext>
              </a:extLst>
            </p:cNvPr>
            <p:cNvSpPr txBox="1"/>
            <p:nvPr/>
          </p:nvSpPr>
          <p:spPr>
            <a:xfrm>
              <a:off x="2607370" y="3508284"/>
              <a:ext cx="1053976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Methemoglobinemia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B233B564-299E-4D25-8254-3007BA8E4B3C}"/>
              </a:ext>
            </a:extLst>
          </p:cNvPr>
          <p:cNvGrpSpPr/>
          <p:nvPr/>
        </p:nvGrpSpPr>
        <p:grpSpPr>
          <a:xfrm>
            <a:off x="5609268" y="6277369"/>
            <a:ext cx="791570" cy="448453"/>
            <a:chOff x="2722562" y="3289431"/>
            <a:chExt cx="965089" cy="588662"/>
          </a:xfrm>
        </p:grpSpPr>
        <p:sp>
          <p:nvSpPr>
            <p:cNvPr id="147" name="Rectangle: Rounded Corners 146">
              <a:extLst>
                <a:ext uri="{FF2B5EF4-FFF2-40B4-BE49-F238E27FC236}">
                  <a16:creationId xmlns:a16="http://schemas.microsoft.com/office/drawing/2014/main" id="{EC3908A3-F9C2-493C-8FD6-4F07ABBB8F43}"/>
                </a:ext>
              </a:extLst>
            </p:cNvPr>
            <p:cNvSpPr/>
            <p:nvPr/>
          </p:nvSpPr>
          <p:spPr>
            <a:xfrm>
              <a:off x="2728628" y="3289431"/>
              <a:ext cx="945489" cy="588662"/>
            </a:xfrm>
            <a:prstGeom prst="roundRect">
              <a:avLst/>
            </a:prstGeom>
            <a:solidFill>
              <a:srgbClr val="FDF1E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DF08B0EA-D603-49ED-9083-F23774B04CBF}"/>
                </a:ext>
              </a:extLst>
            </p:cNvPr>
            <p:cNvSpPr txBox="1"/>
            <p:nvPr/>
          </p:nvSpPr>
          <p:spPr>
            <a:xfrm>
              <a:off x="2722562" y="3308731"/>
              <a:ext cx="965089" cy="4984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Health effects</a:t>
              </a:r>
            </a:p>
          </p:txBody>
        </p: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9626AD5A-C5FA-47CE-8393-ED52611F27A3}"/>
              </a:ext>
            </a:extLst>
          </p:cNvPr>
          <p:cNvGrpSpPr/>
          <p:nvPr/>
        </p:nvGrpSpPr>
        <p:grpSpPr>
          <a:xfrm>
            <a:off x="6272776" y="5461468"/>
            <a:ext cx="1217013" cy="488945"/>
            <a:chOff x="2653207" y="3289431"/>
            <a:chExt cx="1020910" cy="791615"/>
          </a:xfrm>
        </p:grpSpPr>
        <p:sp>
          <p:nvSpPr>
            <p:cNvPr id="150" name="Rectangle: Rounded Corners 149">
              <a:extLst>
                <a:ext uri="{FF2B5EF4-FFF2-40B4-BE49-F238E27FC236}">
                  <a16:creationId xmlns:a16="http://schemas.microsoft.com/office/drawing/2014/main" id="{5F3F1D1D-F87A-43FB-96DA-6CB8BB89C437}"/>
                </a:ext>
              </a:extLst>
            </p:cNvPr>
            <p:cNvSpPr/>
            <p:nvPr/>
          </p:nvSpPr>
          <p:spPr>
            <a:xfrm>
              <a:off x="2678333" y="3289431"/>
              <a:ext cx="995784" cy="791615"/>
            </a:xfrm>
            <a:prstGeom prst="roundRect">
              <a:avLst/>
            </a:prstGeom>
            <a:solidFill>
              <a:srgbClr val="FDF1E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AF53C640-A092-40C2-85EE-92F9F5A91396}"/>
                </a:ext>
              </a:extLst>
            </p:cNvPr>
            <p:cNvSpPr txBox="1"/>
            <p:nvPr/>
          </p:nvSpPr>
          <p:spPr>
            <a:xfrm>
              <a:off x="2653207" y="3368316"/>
              <a:ext cx="1020910" cy="69761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Drinking water system</a:t>
              </a: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00938B7D-C147-4F53-8F26-C3BF41CE94E2}"/>
              </a:ext>
            </a:extLst>
          </p:cNvPr>
          <p:cNvGrpSpPr/>
          <p:nvPr/>
        </p:nvGrpSpPr>
        <p:grpSpPr>
          <a:xfrm>
            <a:off x="5768454" y="4408524"/>
            <a:ext cx="1252113" cy="467263"/>
            <a:chOff x="2718011" y="3368315"/>
            <a:chExt cx="1068690" cy="617490"/>
          </a:xfrm>
        </p:grpSpPr>
        <p:sp>
          <p:nvSpPr>
            <p:cNvPr id="153" name="Rectangle: Rounded Corners 152">
              <a:extLst>
                <a:ext uri="{FF2B5EF4-FFF2-40B4-BE49-F238E27FC236}">
                  <a16:creationId xmlns:a16="http://schemas.microsoft.com/office/drawing/2014/main" id="{11437B78-D031-4E2C-B149-1177E2F0CE77}"/>
                </a:ext>
              </a:extLst>
            </p:cNvPr>
            <p:cNvSpPr/>
            <p:nvPr/>
          </p:nvSpPr>
          <p:spPr>
            <a:xfrm>
              <a:off x="2728628" y="3368315"/>
              <a:ext cx="1010905" cy="617490"/>
            </a:xfrm>
            <a:prstGeom prst="roundRect">
              <a:avLst>
                <a:gd name="adj" fmla="val 16667"/>
              </a:avLst>
            </a:prstGeom>
            <a:solidFill>
              <a:srgbClr val="FDF1E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6591B87A-FE30-4FE9-9D99-4946C90074B9}"/>
                </a:ext>
              </a:extLst>
            </p:cNvPr>
            <p:cNvSpPr txBox="1"/>
            <p:nvPr/>
          </p:nvSpPr>
          <p:spPr>
            <a:xfrm>
              <a:off x="2718011" y="3381973"/>
              <a:ext cx="1068690" cy="56941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Environmental nitrates</a:t>
              </a:r>
            </a:p>
          </p:txBody>
        </p:sp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124740C1-2F4B-49A2-8AA9-B4AB1469F102}"/>
              </a:ext>
            </a:extLst>
          </p:cNvPr>
          <p:cNvGrpSpPr/>
          <p:nvPr/>
        </p:nvGrpSpPr>
        <p:grpSpPr>
          <a:xfrm>
            <a:off x="-1951" y="4857281"/>
            <a:ext cx="1186571" cy="363800"/>
            <a:chOff x="2709028" y="3289431"/>
            <a:chExt cx="1186571" cy="588662"/>
          </a:xfrm>
        </p:grpSpPr>
        <p:sp>
          <p:nvSpPr>
            <p:cNvPr id="176" name="Rectangle: Rounded Corners 175">
              <a:extLst>
                <a:ext uri="{FF2B5EF4-FFF2-40B4-BE49-F238E27FC236}">
                  <a16:creationId xmlns:a16="http://schemas.microsoft.com/office/drawing/2014/main" id="{BE025A03-C096-450E-B9BD-2737704CF850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F36C6A92-CA46-4F6D-AD80-2D29E687F7C0}"/>
                </a:ext>
              </a:extLst>
            </p:cNvPr>
            <p:cNvSpPr txBox="1"/>
            <p:nvPr/>
          </p:nvSpPr>
          <p:spPr>
            <a:xfrm>
              <a:off x="2709028" y="3368316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Denitrification</a:t>
              </a:r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FAF470EA-8E09-437B-A704-14059C741779}"/>
              </a:ext>
            </a:extLst>
          </p:cNvPr>
          <p:cNvGrpSpPr/>
          <p:nvPr/>
        </p:nvGrpSpPr>
        <p:grpSpPr>
          <a:xfrm>
            <a:off x="1368" y="5330080"/>
            <a:ext cx="1260740" cy="363800"/>
            <a:chOff x="2709028" y="3289431"/>
            <a:chExt cx="1186571" cy="588662"/>
          </a:xfrm>
        </p:grpSpPr>
        <p:sp>
          <p:nvSpPr>
            <p:cNvPr id="179" name="Rectangle: Rounded Corners 178">
              <a:extLst>
                <a:ext uri="{FF2B5EF4-FFF2-40B4-BE49-F238E27FC236}">
                  <a16:creationId xmlns:a16="http://schemas.microsoft.com/office/drawing/2014/main" id="{3863FC7D-FC73-42D3-92E0-2799EA7AD32C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17B5E946-7D53-424F-A434-26EC298AB78D}"/>
                </a:ext>
              </a:extLst>
            </p:cNvPr>
            <p:cNvSpPr txBox="1"/>
            <p:nvPr/>
          </p:nvSpPr>
          <p:spPr>
            <a:xfrm>
              <a:off x="2709028" y="3368316"/>
              <a:ext cx="1166971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Immobilization</a:t>
              </a:r>
            </a:p>
          </p:txBody>
        </p: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F06F4631-E614-49AC-9084-238110350AB7}"/>
              </a:ext>
            </a:extLst>
          </p:cNvPr>
          <p:cNvGrpSpPr/>
          <p:nvPr/>
        </p:nvGrpSpPr>
        <p:grpSpPr>
          <a:xfrm>
            <a:off x="1252939" y="4821171"/>
            <a:ext cx="1028227" cy="363800"/>
            <a:chOff x="2708732" y="3350611"/>
            <a:chExt cx="1173373" cy="588662"/>
          </a:xfrm>
        </p:grpSpPr>
        <p:sp>
          <p:nvSpPr>
            <p:cNvPr id="182" name="Rectangle: Rounded Corners 181">
              <a:extLst>
                <a:ext uri="{FF2B5EF4-FFF2-40B4-BE49-F238E27FC236}">
                  <a16:creationId xmlns:a16="http://schemas.microsoft.com/office/drawing/2014/main" id="{438FC4CB-34A8-417F-9FA7-8A0DD2567F63}"/>
                </a:ext>
              </a:extLst>
            </p:cNvPr>
            <p:cNvSpPr/>
            <p:nvPr/>
          </p:nvSpPr>
          <p:spPr>
            <a:xfrm>
              <a:off x="2715133" y="3350611"/>
              <a:ext cx="1166972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34C59DE2-B8AC-4A67-8B37-2561FC08192E}"/>
                </a:ext>
              </a:extLst>
            </p:cNvPr>
            <p:cNvSpPr txBox="1"/>
            <p:nvPr/>
          </p:nvSpPr>
          <p:spPr>
            <a:xfrm>
              <a:off x="2708732" y="3431090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Nitrification</a:t>
              </a:r>
            </a:p>
          </p:txBody>
        </p: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C305289C-6A3A-4EAB-AEF2-BC79143DB268}"/>
              </a:ext>
            </a:extLst>
          </p:cNvPr>
          <p:cNvGrpSpPr/>
          <p:nvPr/>
        </p:nvGrpSpPr>
        <p:grpSpPr>
          <a:xfrm>
            <a:off x="2380626" y="5079970"/>
            <a:ext cx="890801" cy="363800"/>
            <a:chOff x="2709028" y="3289431"/>
            <a:chExt cx="1186571" cy="588662"/>
          </a:xfrm>
        </p:grpSpPr>
        <p:sp>
          <p:nvSpPr>
            <p:cNvPr id="185" name="Rectangle: Rounded Corners 184">
              <a:extLst>
                <a:ext uri="{FF2B5EF4-FFF2-40B4-BE49-F238E27FC236}">
                  <a16:creationId xmlns:a16="http://schemas.microsoft.com/office/drawing/2014/main" id="{BD04AB6E-DE9B-4460-BE4E-36B2C7CF01CE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957FD314-2DBC-4848-BE0F-5BCE7A8F1218}"/>
                </a:ext>
              </a:extLst>
            </p:cNvPr>
            <p:cNvSpPr txBox="1"/>
            <p:nvPr/>
          </p:nvSpPr>
          <p:spPr>
            <a:xfrm>
              <a:off x="2709028" y="3368316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Leaching</a:t>
              </a:r>
            </a:p>
          </p:txBody>
        </p:sp>
      </p:grp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7475DEE5-C12A-4772-BC84-EE0A72F3D63E}"/>
              </a:ext>
            </a:extLst>
          </p:cNvPr>
          <p:cNvGrpSpPr/>
          <p:nvPr/>
        </p:nvGrpSpPr>
        <p:grpSpPr>
          <a:xfrm>
            <a:off x="1975542" y="5597019"/>
            <a:ext cx="1007644" cy="363800"/>
            <a:chOff x="2708732" y="3350611"/>
            <a:chExt cx="1173373" cy="588662"/>
          </a:xfrm>
        </p:grpSpPr>
        <p:sp>
          <p:nvSpPr>
            <p:cNvPr id="188" name="Rectangle: Rounded Corners 187">
              <a:extLst>
                <a:ext uri="{FF2B5EF4-FFF2-40B4-BE49-F238E27FC236}">
                  <a16:creationId xmlns:a16="http://schemas.microsoft.com/office/drawing/2014/main" id="{4D225C08-5CFE-4131-87DE-7B74D31FAB8A}"/>
                </a:ext>
              </a:extLst>
            </p:cNvPr>
            <p:cNvSpPr/>
            <p:nvPr/>
          </p:nvSpPr>
          <p:spPr>
            <a:xfrm>
              <a:off x="2715133" y="3350611"/>
              <a:ext cx="1166972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BF40161C-F4B6-41FC-B51A-9BA1713FE505}"/>
                </a:ext>
              </a:extLst>
            </p:cNvPr>
            <p:cNvSpPr txBox="1"/>
            <p:nvPr/>
          </p:nvSpPr>
          <p:spPr>
            <a:xfrm>
              <a:off x="2708732" y="3431090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Agriculture</a:t>
              </a:r>
            </a:p>
          </p:txBody>
        </p:sp>
      </p:grp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629AAB58-BF6D-4E77-A628-3F26DD09F4CD}"/>
              </a:ext>
            </a:extLst>
          </p:cNvPr>
          <p:cNvGrpSpPr/>
          <p:nvPr/>
        </p:nvGrpSpPr>
        <p:grpSpPr>
          <a:xfrm>
            <a:off x="3399270" y="5612513"/>
            <a:ext cx="890801" cy="363800"/>
            <a:chOff x="2709028" y="3289431"/>
            <a:chExt cx="1186571" cy="588662"/>
          </a:xfrm>
        </p:grpSpPr>
        <p:sp>
          <p:nvSpPr>
            <p:cNvPr id="191" name="Rectangle: Rounded Corners 190">
              <a:extLst>
                <a:ext uri="{FF2B5EF4-FFF2-40B4-BE49-F238E27FC236}">
                  <a16:creationId xmlns:a16="http://schemas.microsoft.com/office/drawing/2014/main" id="{23D8655E-E99E-46D4-8688-0AA23028283F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1BC9F722-82E6-4D13-9AAF-47374BBEEAA6}"/>
                </a:ext>
              </a:extLst>
            </p:cNvPr>
            <p:cNvSpPr txBox="1"/>
            <p:nvPr/>
          </p:nvSpPr>
          <p:spPr>
            <a:xfrm>
              <a:off x="2709028" y="3368316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Explosives</a:t>
              </a:r>
            </a:p>
          </p:txBody>
        </p:sp>
      </p:grpSp>
      <p:sp>
        <p:nvSpPr>
          <p:cNvPr id="193" name="TextBox 192">
            <a:extLst>
              <a:ext uri="{FF2B5EF4-FFF2-40B4-BE49-F238E27FC236}">
                <a16:creationId xmlns:a16="http://schemas.microsoft.com/office/drawing/2014/main" id="{AF214432-9C38-48F8-B9F8-050FDA1446A8}"/>
              </a:ext>
            </a:extLst>
          </p:cNvPr>
          <p:cNvSpPr txBox="1"/>
          <p:nvPr/>
        </p:nvSpPr>
        <p:spPr>
          <a:xfrm>
            <a:off x="-56224" y="6241915"/>
            <a:ext cx="163633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INTENDED USES SUBSYSTEM</a:t>
            </a:r>
          </a:p>
        </p:txBody>
      </p: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3A7887F0-6960-45ED-BA70-49065F8C0804}"/>
              </a:ext>
            </a:extLst>
          </p:cNvPr>
          <p:cNvGrpSpPr/>
          <p:nvPr/>
        </p:nvGrpSpPr>
        <p:grpSpPr>
          <a:xfrm>
            <a:off x="180211" y="5794756"/>
            <a:ext cx="1093395" cy="363800"/>
            <a:chOff x="2709028" y="3289431"/>
            <a:chExt cx="1186571" cy="588662"/>
          </a:xfrm>
        </p:grpSpPr>
        <p:sp>
          <p:nvSpPr>
            <p:cNvPr id="196" name="Rectangle: Rounded Corners 195">
              <a:extLst>
                <a:ext uri="{FF2B5EF4-FFF2-40B4-BE49-F238E27FC236}">
                  <a16:creationId xmlns:a16="http://schemas.microsoft.com/office/drawing/2014/main" id="{FF377CA9-9E7C-456A-8BBB-4E3F16B9A479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430321FF-4F99-464D-9340-856E23F2E1CC}"/>
                </a:ext>
              </a:extLst>
            </p:cNvPr>
            <p:cNvSpPr txBox="1"/>
            <p:nvPr/>
          </p:nvSpPr>
          <p:spPr>
            <a:xfrm>
              <a:off x="2709028" y="3368316"/>
              <a:ext cx="1166971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Volatilization</a:t>
              </a:r>
            </a:p>
          </p:txBody>
        </p:sp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3F1712E3-652C-4B62-94AA-A332E10C97D2}"/>
              </a:ext>
            </a:extLst>
          </p:cNvPr>
          <p:cNvGrpSpPr/>
          <p:nvPr/>
        </p:nvGrpSpPr>
        <p:grpSpPr>
          <a:xfrm>
            <a:off x="1450472" y="6185477"/>
            <a:ext cx="805634" cy="470857"/>
            <a:chOff x="2653135" y="3275058"/>
            <a:chExt cx="1242464" cy="664974"/>
          </a:xfrm>
        </p:grpSpPr>
        <p:sp>
          <p:nvSpPr>
            <p:cNvPr id="199" name="Rectangle: Rounded Corners 198">
              <a:extLst>
                <a:ext uri="{FF2B5EF4-FFF2-40B4-BE49-F238E27FC236}">
                  <a16:creationId xmlns:a16="http://schemas.microsoft.com/office/drawing/2014/main" id="{BFB283DA-A4D6-4E67-810F-384562147F43}"/>
                </a:ext>
              </a:extLst>
            </p:cNvPr>
            <p:cNvSpPr/>
            <p:nvPr/>
          </p:nvSpPr>
          <p:spPr>
            <a:xfrm>
              <a:off x="2728627" y="3289431"/>
              <a:ext cx="1166972" cy="650601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F009D15F-03D9-4D43-ACA3-312E5D8268A3}"/>
                </a:ext>
              </a:extLst>
            </p:cNvPr>
            <p:cNvSpPr txBox="1"/>
            <p:nvPr/>
          </p:nvSpPr>
          <p:spPr>
            <a:xfrm>
              <a:off x="2653135" y="3275058"/>
              <a:ext cx="1188514" cy="6085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Organic nitrogen</a:t>
              </a:r>
            </a:p>
          </p:txBody>
        </p:sp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68579B99-1F90-422A-82C9-79673A2368BC}"/>
              </a:ext>
            </a:extLst>
          </p:cNvPr>
          <p:cNvGrpSpPr/>
          <p:nvPr/>
        </p:nvGrpSpPr>
        <p:grpSpPr>
          <a:xfrm>
            <a:off x="2413699" y="6053360"/>
            <a:ext cx="890801" cy="363800"/>
            <a:chOff x="2709028" y="3289431"/>
            <a:chExt cx="1186571" cy="588662"/>
          </a:xfrm>
        </p:grpSpPr>
        <p:sp>
          <p:nvSpPr>
            <p:cNvPr id="202" name="Rectangle: Rounded Corners 201">
              <a:extLst>
                <a:ext uri="{FF2B5EF4-FFF2-40B4-BE49-F238E27FC236}">
                  <a16:creationId xmlns:a16="http://schemas.microsoft.com/office/drawing/2014/main" id="{3E7DC0F1-487C-43E9-A5B7-EEFA51152CA4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A43CC408-2CA4-4870-A616-EB828D00A8E6}"/>
                </a:ext>
              </a:extLst>
            </p:cNvPr>
            <p:cNvSpPr txBox="1"/>
            <p:nvPr/>
          </p:nvSpPr>
          <p:spPr>
            <a:xfrm>
              <a:off x="2709028" y="3368316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Munitions</a:t>
              </a:r>
            </a:p>
          </p:txBody>
        </p:sp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A65E59F4-0275-4412-B984-43CC04151D25}"/>
              </a:ext>
            </a:extLst>
          </p:cNvPr>
          <p:cNvGrpSpPr/>
          <p:nvPr/>
        </p:nvGrpSpPr>
        <p:grpSpPr>
          <a:xfrm>
            <a:off x="3726830" y="6037492"/>
            <a:ext cx="1119523" cy="344410"/>
            <a:chOff x="2404877" y="3166137"/>
            <a:chExt cx="1491235" cy="557287"/>
          </a:xfrm>
        </p:grpSpPr>
        <p:sp>
          <p:nvSpPr>
            <p:cNvPr id="205" name="Rectangle: Rounded Corners 204">
              <a:extLst>
                <a:ext uri="{FF2B5EF4-FFF2-40B4-BE49-F238E27FC236}">
                  <a16:creationId xmlns:a16="http://schemas.microsoft.com/office/drawing/2014/main" id="{4CABE3F0-FE48-4AAF-9482-58927466FB53}"/>
                </a:ext>
              </a:extLst>
            </p:cNvPr>
            <p:cNvSpPr/>
            <p:nvPr/>
          </p:nvSpPr>
          <p:spPr>
            <a:xfrm>
              <a:off x="2404877" y="3166137"/>
              <a:ext cx="1491235" cy="557287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EA5FB35D-0559-4117-8178-90E2F05A3B02}"/>
                </a:ext>
              </a:extLst>
            </p:cNvPr>
            <p:cNvSpPr txBox="1"/>
            <p:nvPr/>
          </p:nvSpPr>
          <p:spPr>
            <a:xfrm>
              <a:off x="2440360" y="3253467"/>
              <a:ext cx="1437577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 err="1"/>
                <a:t>Nitroglycerine</a:t>
              </a:r>
              <a:endParaRPr lang="en-GB" sz="1400" b="1" dirty="0"/>
            </a:p>
          </p:txBody>
        </p:sp>
      </p:grpSp>
      <p:grpSp>
        <p:nvGrpSpPr>
          <p:cNvPr id="209" name="Group 208">
            <a:extLst>
              <a:ext uri="{FF2B5EF4-FFF2-40B4-BE49-F238E27FC236}">
                <a16:creationId xmlns:a16="http://schemas.microsoft.com/office/drawing/2014/main" id="{A316521A-F6FF-444C-B891-00E3B5C865EC}"/>
              </a:ext>
            </a:extLst>
          </p:cNvPr>
          <p:cNvGrpSpPr/>
          <p:nvPr/>
        </p:nvGrpSpPr>
        <p:grpSpPr>
          <a:xfrm>
            <a:off x="3108890" y="6460334"/>
            <a:ext cx="890801" cy="363800"/>
            <a:chOff x="2709028" y="3289431"/>
            <a:chExt cx="1186571" cy="588662"/>
          </a:xfrm>
        </p:grpSpPr>
        <p:sp>
          <p:nvSpPr>
            <p:cNvPr id="210" name="Rectangle: Rounded Corners 209">
              <a:extLst>
                <a:ext uri="{FF2B5EF4-FFF2-40B4-BE49-F238E27FC236}">
                  <a16:creationId xmlns:a16="http://schemas.microsoft.com/office/drawing/2014/main" id="{57513B3B-E03E-4729-ACF3-346CBFDA4D32}"/>
                </a:ext>
              </a:extLst>
            </p:cNvPr>
            <p:cNvSpPr/>
            <p:nvPr/>
          </p:nvSpPr>
          <p:spPr>
            <a:xfrm>
              <a:off x="2728628" y="3289431"/>
              <a:ext cx="1166971" cy="588662"/>
            </a:xfrm>
            <a:prstGeom prst="roundRect">
              <a:avLst/>
            </a:prstGeom>
            <a:solidFill>
              <a:srgbClr val="CBA9E5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BA789227-DDA0-4689-AC1A-F4466C3EA349}"/>
                </a:ext>
              </a:extLst>
            </p:cNvPr>
            <p:cNvSpPr txBox="1"/>
            <p:nvPr/>
          </p:nvSpPr>
          <p:spPr>
            <a:xfrm>
              <a:off x="2709028" y="3368316"/>
              <a:ext cx="1170495" cy="3486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Dynamite</a:t>
              </a:r>
            </a:p>
          </p:txBody>
        </p:sp>
      </p:grp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AEF9CB69-4B2C-4093-B6F1-D16936896B25}"/>
              </a:ext>
            </a:extLst>
          </p:cNvPr>
          <p:cNvGrpSpPr/>
          <p:nvPr/>
        </p:nvGrpSpPr>
        <p:grpSpPr>
          <a:xfrm>
            <a:off x="5109995" y="5214442"/>
            <a:ext cx="839424" cy="346224"/>
            <a:chOff x="2709028" y="3289431"/>
            <a:chExt cx="785981" cy="588662"/>
          </a:xfrm>
        </p:grpSpPr>
        <p:sp>
          <p:nvSpPr>
            <p:cNvPr id="214" name="Rectangle: Rounded Corners 213">
              <a:extLst>
                <a:ext uri="{FF2B5EF4-FFF2-40B4-BE49-F238E27FC236}">
                  <a16:creationId xmlns:a16="http://schemas.microsoft.com/office/drawing/2014/main" id="{960BC516-F0EF-455E-83BB-DF60131A3483}"/>
                </a:ext>
              </a:extLst>
            </p:cNvPr>
            <p:cNvSpPr/>
            <p:nvPr/>
          </p:nvSpPr>
          <p:spPr>
            <a:xfrm>
              <a:off x="2728630" y="3289431"/>
              <a:ext cx="725834" cy="588662"/>
            </a:xfrm>
            <a:prstGeom prst="roundRect">
              <a:avLst/>
            </a:prstGeom>
            <a:solidFill>
              <a:srgbClr val="FDF1E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D345E3AE-F93F-491E-98D8-625E383D8AF0}"/>
                </a:ext>
              </a:extLst>
            </p:cNvPr>
            <p:cNvSpPr txBox="1"/>
            <p:nvPr/>
          </p:nvSpPr>
          <p:spPr>
            <a:xfrm>
              <a:off x="2709028" y="3370449"/>
              <a:ext cx="785981" cy="19554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Conflicts</a:t>
              </a:r>
            </a:p>
          </p:txBody>
        </p:sp>
      </p:grpSp>
      <p:cxnSp>
        <p:nvCxnSpPr>
          <p:cNvPr id="219" name="Connector: Curved 218">
            <a:extLst>
              <a:ext uri="{FF2B5EF4-FFF2-40B4-BE49-F238E27FC236}">
                <a16:creationId xmlns:a16="http://schemas.microsoft.com/office/drawing/2014/main" id="{21E7113C-2689-4A6B-866C-9BA26BEEA69A}"/>
              </a:ext>
            </a:extLst>
          </p:cNvPr>
          <p:cNvCxnSpPr>
            <a:cxnSpLocks/>
          </p:cNvCxnSpPr>
          <p:nvPr/>
        </p:nvCxnSpPr>
        <p:spPr>
          <a:xfrm rot="16200000" flipH="1">
            <a:off x="2965854" y="1902820"/>
            <a:ext cx="813856" cy="446591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ctor: Curved 220">
            <a:extLst>
              <a:ext uri="{FF2B5EF4-FFF2-40B4-BE49-F238E27FC236}">
                <a16:creationId xmlns:a16="http://schemas.microsoft.com/office/drawing/2014/main" id="{597C5518-E0B1-40FC-85F6-B0EFE6EFDF98}"/>
              </a:ext>
            </a:extLst>
          </p:cNvPr>
          <p:cNvCxnSpPr>
            <a:cxnSpLocks/>
          </p:cNvCxnSpPr>
          <p:nvPr/>
        </p:nvCxnSpPr>
        <p:spPr>
          <a:xfrm rot="5400000">
            <a:off x="4690212" y="1862136"/>
            <a:ext cx="853440" cy="489320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>
            <a:extLst>
              <a:ext uri="{FF2B5EF4-FFF2-40B4-BE49-F238E27FC236}">
                <a16:creationId xmlns:a16="http://schemas.microsoft.com/office/drawing/2014/main" id="{BA8EB39B-31E2-43AC-B0C7-2BCAA3547130}"/>
              </a:ext>
            </a:extLst>
          </p:cNvPr>
          <p:cNvSpPr txBox="1"/>
          <p:nvPr/>
        </p:nvSpPr>
        <p:spPr>
          <a:xfrm>
            <a:off x="3104818" y="1683416"/>
            <a:ext cx="939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Source of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2D7FEFC4-1243-4235-9235-26EA95FB040B}"/>
              </a:ext>
            </a:extLst>
          </p:cNvPr>
          <p:cNvSpPr txBox="1"/>
          <p:nvPr/>
        </p:nvSpPr>
        <p:spPr>
          <a:xfrm>
            <a:off x="4544726" y="1657131"/>
            <a:ext cx="939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Source of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BCBC9F9B-1C3D-44FB-8995-01E81CBF131C}"/>
              </a:ext>
            </a:extLst>
          </p:cNvPr>
          <p:cNvSpPr txBox="1"/>
          <p:nvPr/>
        </p:nvSpPr>
        <p:spPr>
          <a:xfrm>
            <a:off x="3790211" y="3060027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cxnSp>
        <p:nvCxnSpPr>
          <p:cNvPr id="231" name="Connector: Curved 230">
            <a:extLst>
              <a:ext uri="{FF2B5EF4-FFF2-40B4-BE49-F238E27FC236}">
                <a16:creationId xmlns:a16="http://schemas.microsoft.com/office/drawing/2014/main" id="{3329281C-3047-4770-B11E-01067F6C442B}"/>
              </a:ext>
            </a:extLst>
          </p:cNvPr>
          <p:cNvCxnSpPr>
            <a:cxnSpLocks/>
          </p:cNvCxnSpPr>
          <p:nvPr/>
        </p:nvCxnSpPr>
        <p:spPr>
          <a:xfrm rot="10800000">
            <a:off x="7478258" y="5856913"/>
            <a:ext cx="652362" cy="72155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ctor: Curved 234">
            <a:extLst>
              <a:ext uri="{FF2B5EF4-FFF2-40B4-BE49-F238E27FC236}">
                <a16:creationId xmlns:a16="http://schemas.microsoft.com/office/drawing/2014/main" id="{1A33D2C9-7DA8-4C6F-9932-62F05E962E0E}"/>
              </a:ext>
            </a:extLst>
          </p:cNvPr>
          <p:cNvCxnSpPr>
            <a:cxnSpLocks/>
            <a:endCxn id="154" idx="1"/>
          </p:cNvCxnSpPr>
          <p:nvPr/>
        </p:nvCxnSpPr>
        <p:spPr>
          <a:xfrm flipV="1">
            <a:off x="4929030" y="4634302"/>
            <a:ext cx="839424" cy="445497"/>
          </a:xfrm>
          <a:prstGeom prst="curvedConnector3">
            <a:avLst>
              <a:gd name="adj1" fmla="val 79178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ctor: Curved 235">
            <a:extLst>
              <a:ext uri="{FF2B5EF4-FFF2-40B4-BE49-F238E27FC236}">
                <a16:creationId xmlns:a16="http://schemas.microsoft.com/office/drawing/2014/main" id="{34224058-760D-4170-A64E-56104BBA6537}"/>
              </a:ext>
            </a:extLst>
          </p:cNvPr>
          <p:cNvCxnSpPr>
            <a:cxnSpLocks/>
          </p:cNvCxnSpPr>
          <p:nvPr/>
        </p:nvCxnSpPr>
        <p:spPr>
          <a:xfrm flipV="1">
            <a:off x="3772319" y="1225975"/>
            <a:ext cx="586166" cy="236944"/>
          </a:xfrm>
          <a:prstGeom prst="curvedConnector3">
            <a:avLst>
              <a:gd name="adj1" fmla="val 10107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TextBox 239">
            <a:extLst>
              <a:ext uri="{FF2B5EF4-FFF2-40B4-BE49-F238E27FC236}">
                <a16:creationId xmlns:a16="http://schemas.microsoft.com/office/drawing/2014/main" id="{2550E6C6-B73B-4C67-9847-F67EF588D35A}"/>
              </a:ext>
            </a:extLst>
          </p:cNvPr>
          <p:cNvSpPr txBox="1"/>
          <p:nvPr/>
        </p:nvSpPr>
        <p:spPr>
          <a:xfrm>
            <a:off x="3733711" y="1168281"/>
            <a:ext cx="75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By-</a:t>
            </a:r>
          </a:p>
          <a:p>
            <a:r>
              <a:rPr lang="en-GB" sz="1400" i="1" dirty="0"/>
              <a:t>product</a:t>
            </a:r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74CA6CD0-A0E4-48D6-A3AB-00FC9EF33F54}"/>
              </a:ext>
            </a:extLst>
          </p:cNvPr>
          <p:cNvSpPr/>
          <p:nvPr/>
        </p:nvSpPr>
        <p:spPr>
          <a:xfrm rot="7603501">
            <a:off x="4968849" y="852129"/>
            <a:ext cx="4330950" cy="2959511"/>
          </a:xfrm>
          <a:prstGeom prst="ellipse">
            <a:avLst/>
          </a:prstGeom>
          <a:solidFill>
            <a:srgbClr val="FDC7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44" name="Group 243">
            <a:extLst>
              <a:ext uri="{FF2B5EF4-FFF2-40B4-BE49-F238E27FC236}">
                <a16:creationId xmlns:a16="http://schemas.microsoft.com/office/drawing/2014/main" id="{78260DDF-6C63-4174-9DE6-44A6D131D8A1}"/>
              </a:ext>
            </a:extLst>
          </p:cNvPr>
          <p:cNvGrpSpPr/>
          <p:nvPr/>
        </p:nvGrpSpPr>
        <p:grpSpPr>
          <a:xfrm>
            <a:off x="6430761" y="1090066"/>
            <a:ext cx="801485" cy="588662"/>
            <a:chOff x="6344511" y="3064854"/>
            <a:chExt cx="801485" cy="588662"/>
          </a:xfrm>
        </p:grpSpPr>
        <p:sp>
          <p:nvSpPr>
            <p:cNvPr id="245" name="Rectangle: Rounded Corners 244">
              <a:extLst>
                <a:ext uri="{FF2B5EF4-FFF2-40B4-BE49-F238E27FC236}">
                  <a16:creationId xmlns:a16="http://schemas.microsoft.com/office/drawing/2014/main" id="{DFB9A66F-76AB-4870-8513-14DE08296097}"/>
                </a:ext>
              </a:extLst>
            </p:cNvPr>
            <p:cNvSpPr/>
            <p:nvPr/>
          </p:nvSpPr>
          <p:spPr>
            <a:xfrm>
              <a:off x="6354426" y="3064854"/>
              <a:ext cx="791570" cy="58866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6" name="TextBox 245">
              <a:extLst>
                <a:ext uri="{FF2B5EF4-FFF2-40B4-BE49-F238E27FC236}">
                  <a16:creationId xmlns:a16="http://schemas.microsoft.com/office/drawing/2014/main" id="{E7642619-0A85-4694-8EB7-09A704EC9745}"/>
                </a:ext>
              </a:extLst>
            </p:cNvPr>
            <p:cNvSpPr txBox="1"/>
            <p:nvPr/>
          </p:nvSpPr>
          <p:spPr>
            <a:xfrm>
              <a:off x="6344511" y="3143741"/>
              <a:ext cx="79157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Oxygen</a:t>
              </a:r>
            </a:p>
            <a:p>
              <a:pPr algn="ctr"/>
              <a:r>
                <a:rPr lang="en-GB" sz="1400" b="1" dirty="0"/>
                <a:t>(O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)</a:t>
              </a:r>
            </a:p>
          </p:txBody>
        </p:sp>
      </p:grpSp>
      <p:grpSp>
        <p:nvGrpSpPr>
          <p:cNvPr id="247" name="Group 246">
            <a:extLst>
              <a:ext uri="{FF2B5EF4-FFF2-40B4-BE49-F238E27FC236}">
                <a16:creationId xmlns:a16="http://schemas.microsoft.com/office/drawing/2014/main" id="{E3127AEB-59C8-42B3-B9BE-721C51A767ED}"/>
              </a:ext>
            </a:extLst>
          </p:cNvPr>
          <p:cNvGrpSpPr/>
          <p:nvPr/>
        </p:nvGrpSpPr>
        <p:grpSpPr>
          <a:xfrm>
            <a:off x="6269812" y="2081500"/>
            <a:ext cx="799285" cy="660688"/>
            <a:chOff x="5514994" y="3251224"/>
            <a:chExt cx="799285" cy="733320"/>
          </a:xfrm>
        </p:grpSpPr>
        <p:sp>
          <p:nvSpPr>
            <p:cNvPr id="248" name="Rectangle: Rounded Corners 247">
              <a:extLst>
                <a:ext uri="{FF2B5EF4-FFF2-40B4-BE49-F238E27FC236}">
                  <a16:creationId xmlns:a16="http://schemas.microsoft.com/office/drawing/2014/main" id="{14BF8AB4-420E-4A0F-A189-1F3F51A64516}"/>
                </a:ext>
              </a:extLst>
            </p:cNvPr>
            <p:cNvSpPr/>
            <p:nvPr/>
          </p:nvSpPr>
          <p:spPr>
            <a:xfrm>
              <a:off x="5522709" y="3252386"/>
              <a:ext cx="791570" cy="73215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9" name="TextBox 248">
              <a:extLst>
                <a:ext uri="{FF2B5EF4-FFF2-40B4-BE49-F238E27FC236}">
                  <a16:creationId xmlns:a16="http://schemas.microsoft.com/office/drawing/2014/main" id="{D83A814A-9F80-41E8-B288-D627ABC1C208}"/>
                </a:ext>
              </a:extLst>
            </p:cNvPr>
            <p:cNvSpPr txBox="1"/>
            <p:nvPr/>
          </p:nvSpPr>
          <p:spPr>
            <a:xfrm>
              <a:off x="5514994" y="3251224"/>
              <a:ext cx="791570" cy="6463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Nitrogen monoxide</a:t>
              </a:r>
            </a:p>
            <a:p>
              <a:pPr algn="ctr"/>
              <a:r>
                <a:rPr lang="en-GB" sz="1400" b="1" dirty="0"/>
                <a:t>(NO)</a:t>
              </a:r>
            </a:p>
          </p:txBody>
        </p:sp>
      </p:grpSp>
      <p:grpSp>
        <p:nvGrpSpPr>
          <p:cNvPr id="250" name="Group 249">
            <a:extLst>
              <a:ext uri="{FF2B5EF4-FFF2-40B4-BE49-F238E27FC236}">
                <a16:creationId xmlns:a16="http://schemas.microsoft.com/office/drawing/2014/main" id="{18FC0EB2-A231-44C2-9A60-807611F5B514}"/>
              </a:ext>
            </a:extLst>
          </p:cNvPr>
          <p:cNvGrpSpPr/>
          <p:nvPr/>
        </p:nvGrpSpPr>
        <p:grpSpPr>
          <a:xfrm>
            <a:off x="7367036" y="2883790"/>
            <a:ext cx="791570" cy="474788"/>
            <a:chOff x="6510853" y="4683163"/>
            <a:chExt cx="791570" cy="474788"/>
          </a:xfrm>
        </p:grpSpPr>
        <p:sp>
          <p:nvSpPr>
            <p:cNvPr id="251" name="Rectangle: Rounded Corners 250">
              <a:extLst>
                <a:ext uri="{FF2B5EF4-FFF2-40B4-BE49-F238E27FC236}">
                  <a16:creationId xmlns:a16="http://schemas.microsoft.com/office/drawing/2014/main" id="{4D620991-1BB6-463C-B554-0E19408E00B8}"/>
                </a:ext>
              </a:extLst>
            </p:cNvPr>
            <p:cNvSpPr/>
            <p:nvPr/>
          </p:nvSpPr>
          <p:spPr>
            <a:xfrm>
              <a:off x="6510853" y="4683163"/>
              <a:ext cx="791570" cy="47478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2" name="TextBox 251">
              <a:extLst>
                <a:ext uri="{FF2B5EF4-FFF2-40B4-BE49-F238E27FC236}">
                  <a16:creationId xmlns:a16="http://schemas.microsoft.com/office/drawing/2014/main" id="{178902F6-1124-4FD6-99F1-AF29C9680A79}"/>
                </a:ext>
              </a:extLst>
            </p:cNvPr>
            <p:cNvSpPr txBox="1"/>
            <p:nvPr/>
          </p:nvSpPr>
          <p:spPr>
            <a:xfrm>
              <a:off x="6510853" y="4683163"/>
              <a:ext cx="79157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Water</a:t>
              </a:r>
            </a:p>
            <a:p>
              <a:pPr algn="ctr"/>
              <a:r>
                <a:rPr lang="en-GB" sz="1400" b="1" dirty="0"/>
                <a:t>(H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O)</a:t>
              </a:r>
            </a:p>
          </p:txBody>
        </p:sp>
      </p:grpSp>
      <p:sp>
        <p:nvSpPr>
          <p:cNvPr id="253" name="TextBox 252">
            <a:extLst>
              <a:ext uri="{FF2B5EF4-FFF2-40B4-BE49-F238E27FC236}">
                <a16:creationId xmlns:a16="http://schemas.microsoft.com/office/drawing/2014/main" id="{EA9D3C35-3D04-4638-B3EA-DB8480B1512D}"/>
              </a:ext>
            </a:extLst>
          </p:cNvPr>
          <p:cNvSpPr txBox="1"/>
          <p:nvPr/>
        </p:nvSpPr>
        <p:spPr>
          <a:xfrm>
            <a:off x="6748551" y="696609"/>
            <a:ext cx="191046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OSTWALD PROCESS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</a:rPr>
              <a:t>SUBSYSTEM</a:t>
            </a:r>
          </a:p>
        </p:txBody>
      </p: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6D9C96DA-F653-4603-A7D8-6974E102CE50}"/>
              </a:ext>
            </a:extLst>
          </p:cNvPr>
          <p:cNvGrpSpPr/>
          <p:nvPr/>
        </p:nvGrpSpPr>
        <p:grpSpPr>
          <a:xfrm>
            <a:off x="5615881" y="3190956"/>
            <a:ext cx="876405" cy="561611"/>
            <a:chOff x="5473785" y="3554380"/>
            <a:chExt cx="876405" cy="561611"/>
          </a:xfrm>
        </p:grpSpPr>
        <p:sp>
          <p:nvSpPr>
            <p:cNvPr id="254" name="Rectangle: Rounded Corners 253">
              <a:extLst>
                <a:ext uri="{FF2B5EF4-FFF2-40B4-BE49-F238E27FC236}">
                  <a16:creationId xmlns:a16="http://schemas.microsoft.com/office/drawing/2014/main" id="{E2D588A6-2C02-46B5-B102-D3F20580F1DD}"/>
                </a:ext>
              </a:extLst>
            </p:cNvPr>
            <p:cNvSpPr/>
            <p:nvPr/>
          </p:nvSpPr>
          <p:spPr>
            <a:xfrm>
              <a:off x="5480278" y="3554380"/>
              <a:ext cx="869912" cy="561611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5" name="TextBox 254">
              <a:extLst>
                <a:ext uri="{FF2B5EF4-FFF2-40B4-BE49-F238E27FC236}">
                  <a16:creationId xmlns:a16="http://schemas.microsoft.com/office/drawing/2014/main" id="{CFFD176E-B100-47D3-A019-4460283DC564}"/>
                </a:ext>
              </a:extLst>
            </p:cNvPr>
            <p:cNvSpPr txBox="1"/>
            <p:nvPr/>
          </p:nvSpPr>
          <p:spPr>
            <a:xfrm>
              <a:off x="5473785" y="3589887"/>
              <a:ext cx="874985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Nitric acid</a:t>
              </a:r>
            </a:p>
            <a:p>
              <a:pPr algn="ctr"/>
              <a:r>
                <a:rPr lang="en-GB" sz="1400" b="1" dirty="0"/>
                <a:t>(HNO</a:t>
              </a:r>
              <a:r>
                <a:rPr lang="en-GB" sz="1400" b="1" baseline="-25000" dirty="0"/>
                <a:t>3</a:t>
              </a:r>
              <a:r>
                <a:rPr lang="en-GB" sz="1400" b="1" dirty="0"/>
                <a:t>)</a:t>
              </a:r>
            </a:p>
          </p:txBody>
        </p:sp>
      </p:grpSp>
      <p:grpSp>
        <p:nvGrpSpPr>
          <p:cNvPr id="256" name="Group 255">
            <a:extLst>
              <a:ext uri="{FF2B5EF4-FFF2-40B4-BE49-F238E27FC236}">
                <a16:creationId xmlns:a16="http://schemas.microsoft.com/office/drawing/2014/main" id="{358DEC5E-2E19-4EC5-9A6B-8BBD1F10F3FC}"/>
              </a:ext>
            </a:extLst>
          </p:cNvPr>
          <p:cNvGrpSpPr/>
          <p:nvPr/>
        </p:nvGrpSpPr>
        <p:grpSpPr>
          <a:xfrm>
            <a:off x="7643756" y="1534384"/>
            <a:ext cx="829996" cy="659641"/>
            <a:chOff x="6066292" y="2659312"/>
            <a:chExt cx="829996" cy="732159"/>
          </a:xfrm>
        </p:grpSpPr>
        <p:sp>
          <p:nvSpPr>
            <p:cNvPr id="257" name="Rectangle: Rounded Corners 256">
              <a:extLst>
                <a:ext uri="{FF2B5EF4-FFF2-40B4-BE49-F238E27FC236}">
                  <a16:creationId xmlns:a16="http://schemas.microsoft.com/office/drawing/2014/main" id="{AD66A473-A7EC-4EF6-A7AA-E7CB82ED858E}"/>
                </a:ext>
              </a:extLst>
            </p:cNvPr>
            <p:cNvSpPr/>
            <p:nvPr/>
          </p:nvSpPr>
          <p:spPr>
            <a:xfrm>
              <a:off x="6066292" y="2659312"/>
              <a:ext cx="791570" cy="732159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8" name="TextBox 257">
              <a:extLst>
                <a:ext uri="{FF2B5EF4-FFF2-40B4-BE49-F238E27FC236}">
                  <a16:creationId xmlns:a16="http://schemas.microsoft.com/office/drawing/2014/main" id="{C78DC609-1E55-4271-80AD-1865C8CA68EC}"/>
                </a:ext>
              </a:extLst>
            </p:cNvPr>
            <p:cNvSpPr txBox="1"/>
            <p:nvPr/>
          </p:nvSpPr>
          <p:spPr>
            <a:xfrm>
              <a:off x="6104718" y="2666700"/>
              <a:ext cx="791570" cy="71738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b="1" dirty="0"/>
                <a:t>Nitrogen dioxide</a:t>
              </a:r>
            </a:p>
            <a:p>
              <a:pPr algn="ctr"/>
              <a:r>
                <a:rPr lang="en-GB" sz="1400" b="1" dirty="0"/>
                <a:t>(NO</a:t>
              </a:r>
              <a:r>
                <a:rPr lang="en-GB" sz="1400" b="1" baseline="-25000" dirty="0"/>
                <a:t>2</a:t>
              </a:r>
              <a:r>
                <a:rPr lang="en-GB" sz="1400" b="1" dirty="0"/>
                <a:t>)</a:t>
              </a:r>
            </a:p>
          </p:txBody>
        </p:sp>
      </p:grpSp>
      <p:cxnSp>
        <p:nvCxnSpPr>
          <p:cNvPr id="260" name="Connector: Curved 259">
            <a:extLst>
              <a:ext uri="{FF2B5EF4-FFF2-40B4-BE49-F238E27FC236}">
                <a16:creationId xmlns:a16="http://schemas.microsoft.com/office/drawing/2014/main" id="{6DCB4FBA-8559-4BEB-B65D-5BA8787A117C}"/>
              </a:ext>
            </a:extLst>
          </p:cNvPr>
          <p:cNvCxnSpPr>
            <a:cxnSpLocks/>
          </p:cNvCxnSpPr>
          <p:nvPr/>
        </p:nvCxnSpPr>
        <p:spPr>
          <a:xfrm flipV="1">
            <a:off x="4538148" y="2126960"/>
            <a:ext cx="1759998" cy="1635195"/>
          </a:xfrm>
          <a:prstGeom prst="curvedConnector3">
            <a:avLst>
              <a:gd name="adj1" fmla="val 3862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TextBox 298">
            <a:extLst>
              <a:ext uri="{FF2B5EF4-FFF2-40B4-BE49-F238E27FC236}">
                <a16:creationId xmlns:a16="http://schemas.microsoft.com/office/drawing/2014/main" id="{E484BFF7-F2C5-425F-BEE8-DDC6DD0427DE}"/>
              </a:ext>
            </a:extLst>
          </p:cNvPr>
          <p:cNvSpPr txBox="1"/>
          <p:nvPr/>
        </p:nvSpPr>
        <p:spPr>
          <a:xfrm>
            <a:off x="5540164" y="1870991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cxnSp>
        <p:nvCxnSpPr>
          <p:cNvPr id="304" name="Connector: Curved 303">
            <a:extLst>
              <a:ext uri="{FF2B5EF4-FFF2-40B4-BE49-F238E27FC236}">
                <a16:creationId xmlns:a16="http://schemas.microsoft.com/office/drawing/2014/main" id="{F51FF602-0BDB-469B-B1F9-8ED87AA3B29C}"/>
              </a:ext>
            </a:extLst>
          </p:cNvPr>
          <p:cNvCxnSpPr>
            <a:cxnSpLocks/>
            <a:endCxn id="312" idx="3"/>
          </p:cNvCxnSpPr>
          <p:nvPr/>
        </p:nvCxnSpPr>
        <p:spPr>
          <a:xfrm rot="5400000" flipH="1" flipV="1">
            <a:off x="7068067" y="1854276"/>
            <a:ext cx="606844" cy="582373"/>
          </a:xfrm>
          <a:prstGeom prst="curvedConnector4">
            <a:avLst>
              <a:gd name="adj1" fmla="val 37321"/>
              <a:gd name="adj2" fmla="val 6113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TextBox 311">
            <a:extLst>
              <a:ext uri="{FF2B5EF4-FFF2-40B4-BE49-F238E27FC236}">
                <a16:creationId xmlns:a16="http://schemas.microsoft.com/office/drawing/2014/main" id="{31A31C9E-4A91-4FB2-97C4-087915A138E5}"/>
              </a:ext>
            </a:extLst>
          </p:cNvPr>
          <p:cNvSpPr txBox="1"/>
          <p:nvPr/>
        </p:nvSpPr>
        <p:spPr>
          <a:xfrm>
            <a:off x="6828208" y="1688151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cxnSp>
        <p:nvCxnSpPr>
          <p:cNvPr id="316" name="Connector: Curved 315">
            <a:extLst>
              <a:ext uri="{FF2B5EF4-FFF2-40B4-BE49-F238E27FC236}">
                <a16:creationId xmlns:a16="http://schemas.microsoft.com/office/drawing/2014/main" id="{FF7DFAA6-36FC-4A2C-9FD7-F6A8811BBC67}"/>
              </a:ext>
            </a:extLst>
          </p:cNvPr>
          <p:cNvCxnSpPr>
            <a:cxnSpLocks/>
          </p:cNvCxnSpPr>
          <p:nvPr/>
        </p:nvCxnSpPr>
        <p:spPr>
          <a:xfrm rot="10800000" flipV="1">
            <a:off x="6482357" y="2151512"/>
            <a:ext cx="1183414" cy="1102818"/>
          </a:xfrm>
          <a:prstGeom prst="curvedConnector3">
            <a:avLst>
              <a:gd name="adj1" fmla="val 4221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nector: Curved 325">
            <a:extLst>
              <a:ext uri="{FF2B5EF4-FFF2-40B4-BE49-F238E27FC236}">
                <a16:creationId xmlns:a16="http://schemas.microsoft.com/office/drawing/2014/main" id="{8597F0A3-99B7-4762-A30B-4969A6146464}"/>
              </a:ext>
            </a:extLst>
          </p:cNvPr>
          <p:cNvCxnSpPr>
            <a:cxnSpLocks/>
          </p:cNvCxnSpPr>
          <p:nvPr/>
        </p:nvCxnSpPr>
        <p:spPr>
          <a:xfrm rot="10800000">
            <a:off x="6489686" y="3254967"/>
            <a:ext cx="894919" cy="85580"/>
          </a:xfrm>
          <a:prstGeom prst="curvedConnector3">
            <a:avLst>
              <a:gd name="adj1" fmla="val 71732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TextBox 329">
            <a:extLst>
              <a:ext uri="{FF2B5EF4-FFF2-40B4-BE49-F238E27FC236}">
                <a16:creationId xmlns:a16="http://schemas.microsoft.com/office/drawing/2014/main" id="{9E4037C8-CC5F-4246-B5BA-01F058FF28EE}"/>
              </a:ext>
            </a:extLst>
          </p:cNvPr>
          <p:cNvSpPr txBox="1"/>
          <p:nvPr/>
        </p:nvSpPr>
        <p:spPr>
          <a:xfrm>
            <a:off x="6501869" y="3260585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cxnSp>
        <p:nvCxnSpPr>
          <p:cNvPr id="332" name="Connector: Curved 331">
            <a:extLst>
              <a:ext uri="{FF2B5EF4-FFF2-40B4-BE49-F238E27FC236}">
                <a16:creationId xmlns:a16="http://schemas.microsoft.com/office/drawing/2014/main" id="{01D9D2A3-6660-4E68-B61B-AF781FCB80D4}"/>
              </a:ext>
            </a:extLst>
          </p:cNvPr>
          <p:cNvCxnSpPr>
            <a:cxnSpLocks/>
          </p:cNvCxnSpPr>
          <p:nvPr/>
        </p:nvCxnSpPr>
        <p:spPr>
          <a:xfrm rot="5400000">
            <a:off x="4765208" y="3715950"/>
            <a:ext cx="891416" cy="837245"/>
          </a:xfrm>
          <a:prstGeom prst="curvedConnector3">
            <a:avLst>
              <a:gd name="adj1" fmla="val 4272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>
            <a:extLst>
              <a:ext uri="{FF2B5EF4-FFF2-40B4-BE49-F238E27FC236}">
                <a16:creationId xmlns:a16="http://schemas.microsoft.com/office/drawing/2014/main" id="{5FA6C642-BAC7-4EC9-87A4-2DF9F82F7D7C}"/>
              </a:ext>
            </a:extLst>
          </p:cNvPr>
          <p:cNvSpPr txBox="1"/>
          <p:nvPr/>
        </p:nvSpPr>
        <p:spPr>
          <a:xfrm>
            <a:off x="4351320" y="4219382"/>
            <a:ext cx="834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</a:t>
            </a:r>
          </a:p>
        </p:txBody>
      </p:sp>
      <p:cxnSp>
        <p:nvCxnSpPr>
          <p:cNvPr id="352" name="Connector: Curved 351">
            <a:extLst>
              <a:ext uri="{FF2B5EF4-FFF2-40B4-BE49-F238E27FC236}">
                <a16:creationId xmlns:a16="http://schemas.microsoft.com/office/drawing/2014/main" id="{667F6C12-4FB7-4CCB-911A-774E31EE4478}"/>
              </a:ext>
            </a:extLst>
          </p:cNvPr>
          <p:cNvCxnSpPr>
            <a:cxnSpLocks/>
            <a:stCxn id="123" idx="2"/>
          </p:cNvCxnSpPr>
          <p:nvPr/>
        </p:nvCxnSpPr>
        <p:spPr>
          <a:xfrm rot="16200000" flipH="1">
            <a:off x="4408589" y="4069605"/>
            <a:ext cx="165849" cy="634814"/>
          </a:xfrm>
          <a:prstGeom prst="curvedConnector2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" name="TextBox 357">
            <a:extLst>
              <a:ext uri="{FF2B5EF4-FFF2-40B4-BE49-F238E27FC236}">
                <a16:creationId xmlns:a16="http://schemas.microsoft.com/office/drawing/2014/main" id="{46C1D37E-35F4-460F-A801-120596A18FCB}"/>
              </a:ext>
            </a:extLst>
          </p:cNvPr>
          <p:cNvSpPr txBox="1"/>
          <p:nvPr/>
        </p:nvSpPr>
        <p:spPr>
          <a:xfrm>
            <a:off x="4993141" y="4515126"/>
            <a:ext cx="667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Source of</a:t>
            </a:r>
          </a:p>
        </p:txBody>
      </p:sp>
      <p:cxnSp>
        <p:nvCxnSpPr>
          <p:cNvPr id="362" name="Connector: Curved 361">
            <a:extLst>
              <a:ext uri="{FF2B5EF4-FFF2-40B4-BE49-F238E27FC236}">
                <a16:creationId xmlns:a16="http://schemas.microsoft.com/office/drawing/2014/main" id="{1012F559-E268-4F22-A157-2108D3F0B667}"/>
              </a:ext>
            </a:extLst>
          </p:cNvPr>
          <p:cNvCxnSpPr>
            <a:cxnSpLocks/>
          </p:cNvCxnSpPr>
          <p:nvPr/>
        </p:nvCxnSpPr>
        <p:spPr>
          <a:xfrm>
            <a:off x="6122686" y="4883096"/>
            <a:ext cx="1070422" cy="264582"/>
          </a:xfrm>
          <a:prstGeom prst="curvedConnector3">
            <a:avLst>
              <a:gd name="adj1" fmla="val -339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" name="TextBox 364">
            <a:extLst>
              <a:ext uri="{FF2B5EF4-FFF2-40B4-BE49-F238E27FC236}">
                <a16:creationId xmlns:a16="http://schemas.microsoft.com/office/drawing/2014/main" id="{3E725E45-D0F5-4753-BA0B-6BAABFDF43E2}"/>
              </a:ext>
            </a:extLst>
          </p:cNvPr>
          <p:cNvSpPr txBox="1"/>
          <p:nvPr/>
        </p:nvSpPr>
        <p:spPr>
          <a:xfrm>
            <a:off x="6303347" y="4864246"/>
            <a:ext cx="775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Part of</a:t>
            </a:r>
          </a:p>
        </p:txBody>
      </p:sp>
      <p:cxnSp>
        <p:nvCxnSpPr>
          <p:cNvPr id="366" name="Connector: Curved 365">
            <a:extLst>
              <a:ext uri="{FF2B5EF4-FFF2-40B4-BE49-F238E27FC236}">
                <a16:creationId xmlns:a16="http://schemas.microsoft.com/office/drawing/2014/main" id="{EF064291-6045-4551-B3DD-F131644E3F6F}"/>
              </a:ext>
            </a:extLst>
          </p:cNvPr>
          <p:cNvCxnSpPr>
            <a:cxnSpLocks/>
          </p:cNvCxnSpPr>
          <p:nvPr/>
        </p:nvCxnSpPr>
        <p:spPr>
          <a:xfrm flipV="1">
            <a:off x="7941385" y="4809074"/>
            <a:ext cx="1054229" cy="330196"/>
          </a:xfrm>
          <a:prstGeom prst="curvedConnector3">
            <a:avLst>
              <a:gd name="adj1" fmla="val 102408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1" name="TextBox 370">
            <a:extLst>
              <a:ext uri="{FF2B5EF4-FFF2-40B4-BE49-F238E27FC236}">
                <a16:creationId xmlns:a16="http://schemas.microsoft.com/office/drawing/2014/main" id="{FEA82505-F730-4F33-9DB3-F1FD7801DF9F}"/>
              </a:ext>
            </a:extLst>
          </p:cNvPr>
          <p:cNvSpPr txBox="1"/>
          <p:nvPr/>
        </p:nvSpPr>
        <p:spPr>
          <a:xfrm>
            <a:off x="7980381" y="4788289"/>
            <a:ext cx="12515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Promotes</a:t>
            </a:r>
          </a:p>
        </p:txBody>
      </p:sp>
      <p:cxnSp>
        <p:nvCxnSpPr>
          <p:cNvPr id="372" name="Connector: Curved 371">
            <a:extLst>
              <a:ext uri="{FF2B5EF4-FFF2-40B4-BE49-F238E27FC236}">
                <a16:creationId xmlns:a16="http://schemas.microsoft.com/office/drawing/2014/main" id="{083455FD-52E1-4085-BE95-7B161519806B}"/>
              </a:ext>
            </a:extLst>
          </p:cNvPr>
          <p:cNvCxnSpPr>
            <a:cxnSpLocks/>
          </p:cNvCxnSpPr>
          <p:nvPr/>
        </p:nvCxnSpPr>
        <p:spPr>
          <a:xfrm rot="16200000" flipH="1">
            <a:off x="7858006" y="5232212"/>
            <a:ext cx="648556" cy="459926"/>
          </a:xfrm>
          <a:prstGeom prst="curvedConnector3">
            <a:avLst>
              <a:gd name="adj1" fmla="val -354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6" name="TextBox 375">
            <a:extLst>
              <a:ext uri="{FF2B5EF4-FFF2-40B4-BE49-F238E27FC236}">
                <a16:creationId xmlns:a16="http://schemas.microsoft.com/office/drawing/2014/main" id="{C5E58EEC-566F-4953-92D7-889943980A30}"/>
              </a:ext>
            </a:extLst>
          </p:cNvPr>
          <p:cNvSpPr txBox="1"/>
          <p:nvPr/>
        </p:nvSpPr>
        <p:spPr>
          <a:xfrm>
            <a:off x="8244269" y="5239731"/>
            <a:ext cx="939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May end up in</a:t>
            </a: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22957647-60F6-45B0-85C2-C9706C3D5B27}"/>
              </a:ext>
            </a:extLst>
          </p:cNvPr>
          <p:cNvSpPr txBox="1"/>
          <p:nvPr/>
        </p:nvSpPr>
        <p:spPr>
          <a:xfrm>
            <a:off x="7334489" y="5558743"/>
            <a:ext cx="9398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Used in</a:t>
            </a:r>
          </a:p>
        </p:txBody>
      </p:sp>
      <p:cxnSp>
        <p:nvCxnSpPr>
          <p:cNvPr id="380" name="Connector: Curved 379">
            <a:extLst>
              <a:ext uri="{FF2B5EF4-FFF2-40B4-BE49-F238E27FC236}">
                <a16:creationId xmlns:a16="http://schemas.microsoft.com/office/drawing/2014/main" id="{B543403C-BA45-40C3-A72A-F03B6F85822C}"/>
              </a:ext>
            </a:extLst>
          </p:cNvPr>
          <p:cNvCxnSpPr>
            <a:cxnSpLocks/>
            <a:endCxn id="148" idx="0"/>
          </p:cNvCxnSpPr>
          <p:nvPr/>
        </p:nvCxnSpPr>
        <p:spPr>
          <a:xfrm rot="5400000">
            <a:off x="5860873" y="5854449"/>
            <a:ext cx="581803" cy="293442"/>
          </a:xfrm>
          <a:prstGeom prst="curvedConnector3">
            <a:avLst>
              <a:gd name="adj1" fmla="val 2303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8" name="TextBox 387">
            <a:extLst>
              <a:ext uri="{FF2B5EF4-FFF2-40B4-BE49-F238E27FC236}">
                <a16:creationId xmlns:a16="http://schemas.microsoft.com/office/drawing/2014/main" id="{F70DBADB-A7A2-4E22-BC48-5B6354978742}"/>
              </a:ext>
            </a:extLst>
          </p:cNvPr>
          <p:cNvSpPr txBox="1"/>
          <p:nvPr/>
        </p:nvSpPr>
        <p:spPr>
          <a:xfrm>
            <a:off x="5285779" y="5822883"/>
            <a:ext cx="905408" cy="364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GB" sz="1400" i="1" dirty="0"/>
              <a:t>Need to avoid</a:t>
            </a:r>
          </a:p>
        </p:txBody>
      </p:sp>
      <p:cxnSp>
        <p:nvCxnSpPr>
          <p:cNvPr id="389" name="Connector: Curved 388">
            <a:extLst>
              <a:ext uri="{FF2B5EF4-FFF2-40B4-BE49-F238E27FC236}">
                <a16:creationId xmlns:a16="http://schemas.microsoft.com/office/drawing/2014/main" id="{67BAAFE0-6339-4551-A356-E6AE355CD70D}"/>
              </a:ext>
            </a:extLst>
          </p:cNvPr>
          <p:cNvCxnSpPr>
            <a:cxnSpLocks/>
            <a:stCxn id="148" idx="3"/>
            <a:endCxn id="145" idx="1"/>
          </p:cNvCxnSpPr>
          <p:nvPr/>
        </p:nvCxnSpPr>
        <p:spPr>
          <a:xfrm>
            <a:off x="6400838" y="6481938"/>
            <a:ext cx="527962" cy="38066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2" name="TextBox 391">
            <a:extLst>
              <a:ext uri="{FF2B5EF4-FFF2-40B4-BE49-F238E27FC236}">
                <a16:creationId xmlns:a16="http://schemas.microsoft.com/office/drawing/2014/main" id="{ADDE8548-A92C-49C7-8794-F2C757DCD64E}"/>
              </a:ext>
            </a:extLst>
          </p:cNvPr>
          <p:cNvSpPr txBox="1"/>
          <p:nvPr/>
        </p:nvSpPr>
        <p:spPr>
          <a:xfrm>
            <a:off x="6344744" y="6230066"/>
            <a:ext cx="556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Such as</a:t>
            </a:r>
          </a:p>
        </p:txBody>
      </p:sp>
      <p:cxnSp>
        <p:nvCxnSpPr>
          <p:cNvPr id="401" name="Connector: Curved 400">
            <a:extLst>
              <a:ext uri="{FF2B5EF4-FFF2-40B4-BE49-F238E27FC236}">
                <a16:creationId xmlns:a16="http://schemas.microsoft.com/office/drawing/2014/main" id="{A81213B1-FAED-4F6B-BBAA-91B594979F43}"/>
              </a:ext>
            </a:extLst>
          </p:cNvPr>
          <p:cNvCxnSpPr>
            <a:cxnSpLocks/>
          </p:cNvCxnSpPr>
          <p:nvPr/>
        </p:nvCxnSpPr>
        <p:spPr>
          <a:xfrm rot="10800000">
            <a:off x="2446382" y="3293764"/>
            <a:ext cx="1323066" cy="527560"/>
          </a:xfrm>
          <a:prstGeom prst="curvedConnector3">
            <a:avLst>
              <a:gd name="adj1" fmla="val 77264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nector: Curved 406">
            <a:extLst>
              <a:ext uri="{FF2B5EF4-FFF2-40B4-BE49-F238E27FC236}">
                <a16:creationId xmlns:a16="http://schemas.microsoft.com/office/drawing/2014/main" id="{50EE3910-3D1C-420C-965A-77372C486C7B}"/>
              </a:ext>
            </a:extLst>
          </p:cNvPr>
          <p:cNvCxnSpPr>
            <a:cxnSpLocks/>
          </p:cNvCxnSpPr>
          <p:nvPr/>
        </p:nvCxnSpPr>
        <p:spPr>
          <a:xfrm rot="10800000">
            <a:off x="1416563" y="3219952"/>
            <a:ext cx="2355756" cy="603979"/>
          </a:xfrm>
          <a:prstGeom prst="curvedConnector3">
            <a:avLst>
              <a:gd name="adj1" fmla="val 9059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nector: Curved 412">
            <a:extLst>
              <a:ext uri="{FF2B5EF4-FFF2-40B4-BE49-F238E27FC236}">
                <a16:creationId xmlns:a16="http://schemas.microsoft.com/office/drawing/2014/main" id="{1E7E92F3-9CA4-4925-AD55-8FB84797A75F}"/>
              </a:ext>
            </a:extLst>
          </p:cNvPr>
          <p:cNvCxnSpPr>
            <a:cxnSpLocks/>
          </p:cNvCxnSpPr>
          <p:nvPr/>
        </p:nvCxnSpPr>
        <p:spPr>
          <a:xfrm rot="10800000">
            <a:off x="1423183" y="3740267"/>
            <a:ext cx="2339123" cy="77460"/>
          </a:xfrm>
          <a:prstGeom prst="curvedConnector3">
            <a:avLst>
              <a:gd name="adj1" fmla="val 9303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>
            <a:extLst>
              <a:ext uri="{FF2B5EF4-FFF2-40B4-BE49-F238E27FC236}">
                <a16:creationId xmlns:a16="http://schemas.microsoft.com/office/drawing/2014/main" id="{E16E72E4-1946-44E9-A826-8178E54D8046}"/>
              </a:ext>
            </a:extLst>
          </p:cNvPr>
          <p:cNvSpPr txBox="1"/>
          <p:nvPr/>
        </p:nvSpPr>
        <p:spPr>
          <a:xfrm>
            <a:off x="3071791" y="3518063"/>
            <a:ext cx="94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Reaction requires</a:t>
            </a:r>
          </a:p>
        </p:txBody>
      </p:sp>
      <p:cxnSp>
        <p:nvCxnSpPr>
          <p:cNvPr id="423" name="Connector: Curved 422">
            <a:extLst>
              <a:ext uri="{FF2B5EF4-FFF2-40B4-BE49-F238E27FC236}">
                <a16:creationId xmlns:a16="http://schemas.microsoft.com/office/drawing/2014/main" id="{73DD1E15-F3C5-4F86-A878-00AD3853B95C}"/>
              </a:ext>
            </a:extLst>
          </p:cNvPr>
          <p:cNvCxnSpPr>
            <a:cxnSpLocks/>
            <a:endCxn id="37" idx="0"/>
          </p:cNvCxnSpPr>
          <p:nvPr/>
        </p:nvCxnSpPr>
        <p:spPr>
          <a:xfrm rot="10800000" flipV="1">
            <a:off x="2560997" y="4068268"/>
            <a:ext cx="1212812" cy="290768"/>
          </a:xfrm>
          <a:prstGeom prst="curved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Connector: Curved 434">
            <a:extLst>
              <a:ext uri="{FF2B5EF4-FFF2-40B4-BE49-F238E27FC236}">
                <a16:creationId xmlns:a16="http://schemas.microsoft.com/office/drawing/2014/main" id="{3E89863D-AB0D-4D48-AE92-C27DC879F6A7}"/>
              </a:ext>
            </a:extLst>
          </p:cNvPr>
          <p:cNvCxnSpPr>
            <a:cxnSpLocks/>
          </p:cNvCxnSpPr>
          <p:nvPr/>
        </p:nvCxnSpPr>
        <p:spPr>
          <a:xfrm>
            <a:off x="1428061" y="3938222"/>
            <a:ext cx="1153323" cy="408990"/>
          </a:xfrm>
          <a:prstGeom prst="curvedConnector3">
            <a:avLst>
              <a:gd name="adj1" fmla="val 27088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" name="TextBox 439">
            <a:extLst>
              <a:ext uri="{FF2B5EF4-FFF2-40B4-BE49-F238E27FC236}">
                <a16:creationId xmlns:a16="http://schemas.microsoft.com/office/drawing/2014/main" id="{F3BE3734-7367-477B-973E-DA4193F2F846}"/>
              </a:ext>
            </a:extLst>
          </p:cNvPr>
          <p:cNvSpPr txBox="1"/>
          <p:nvPr/>
        </p:nvSpPr>
        <p:spPr>
          <a:xfrm>
            <a:off x="1959787" y="3953601"/>
            <a:ext cx="1325693" cy="364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GB" sz="1400" i="1" dirty="0"/>
              <a:t>Reaction tends towards</a:t>
            </a:r>
          </a:p>
        </p:txBody>
      </p:sp>
      <p:cxnSp>
        <p:nvCxnSpPr>
          <p:cNvPr id="441" name="Connector: Curved 440">
            <a:extLst>
              <a:ext uri="{FF2B5EF4-FFF2-40B4-BE49-F238E27FC236}">
                <a16:creationId xmlns:a16="http://schemas.microsoft.com/office/drawing/2014/main" id="{C6D55844-6309-4E43-9FCD-4CC6448488E9}"/>
              </a:ext>
            </a:extLst>
          </p:cNvPr>
          <p:cNvCxnSpPr>
            <a:cxnSpLocks/>
          </p:cNvCxnSpPr>
          <p:nvPr/>
        </p:nvCxnSpPr>
        <p:spPr>
          <a:xfrm>
            <a:off x="275390" y="3187703"/>
            <a:ext cx="2297468" cy="1154752"/>
          </a:xfrm>
          <a:prstGeom prst="curvedConnector3">
            <a:avLst>
              <a:gd name="adj1" fmla="val 143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2" name="TextBox 451">
            <a:extLst>
              <a:ext uri="{FF2B5EF4-FFF2-40B4-BE49-F238E27FC236}">
                <a16:creationId xmlns:a16="http://schemas.microsoft.com/office/drawing/2014/main" id="{D5741F29-A639-4BA9-8CC1-B5206E3A47B8}"/>
              </a:ext>
            </a:extLst>
          </p:cNvPr>
          <p:cNvSpPr txBox="1"/>
          <p:nvPr/>
        </p:nvSpPr>
        <p:spPr>
          <a:xfrm>
            <a:off x="962712" y="3944776"/>
            <a:ext cx="902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Influence</a:t>
            </a:r>
          </a:p>
        </p:txBody>
      </p:sp>
      <p:cxnSp>
        <p:nvCxnSpPr>
          <p:cNvPr id="453" name="Connector: Curved 452">
            <a:extLst>
              <a:ext uri="{FF2B5EF4-FFF2-40B4-BE49-F238E27FC236}">
                <a16:creationId xmlns:a16="http://schemas.microsoft.com/office/drawing/2014/main" id="{5AE64E6B-483C-43A3-B6BD-1D978ED93A84}"/>
              </a:ext>
            </a:extLst>
          </p:cNvPr>
          <p:cNvCxnSpPr>
            <a:cxnSpLocks/>
          </p:cNvCxnSpPr>
          <p:nvPr/>
        </p:nvCxnSpPr>
        <p:spPr>
          <a:xfrm rot="16200000" flipH="1">
            <a:off x="658896" y="2380310"/>
            <a:ext cx="660212" cy="410496"/>
          </a:xfrm>
          <a:prstGeom prst="curvedConnector3">
            <a:avLst>
              <a:gd name="adj1" fmla="val 60165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6" name="TextBox 455">
            <a:extLst>
              <a:ext uri="{FF2B5EF4-FFF2-40B4-BE49-F238E27FC236}">
                <a16:creationId xmlns:a16="http://schemas.microsoft.com/office/drawing/2014/main" id="{5B97A8B0-41D2-40BC-BEBD-038AB914C2FB}"/>
              </a:ext>
            </a:extLst>
          </p:cNvPr>
          <p:cNvSpPr txBox="1"/>
          <p:nvPr/>
        </p:nvSpPr>
        <p:spPr>
          <a:xfrm>
            <a:off x="816404" y="2339545"/>
            <a:ext cx="8911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Produces</a:t>
            </a:r>
          </a:p>
        </p:txBody>
      </p:sp>
      <p:cxnSp>
        <p:nvCxnSpPr>
          <p:cNvPr id="457" name="Connector: Curved 456">
            <a:extLst>
              <a:ext uri="{FF2B5EF4-FFF2-40B4-BE49-F238E27FC236}">
                <a16:creationId xmlns:a16="http://schemas.microsoft.com/office/drawing/2014/main" id="{45407E49-8709-4DD0-82A9-F29EE3562D82}"/>
              </a:ext>
            </a:extLst>
          </p:cNvPr>
          <p:cNvCxnSpPr>
            <a:cxnSpLocks/>
            <a:stCxn id="100" idx="1"/>
            <a:endCxn id="32" idx="1"/>
          </p:cNvCxnSpPr>
          <p:nvPr/>
        </p:nvCxnSpPr>
        <p:spPr>
          <a:xfrm rot="10800000" flipV="1">
            <a:off x="435390" y="1073234"/>
            <a:ext cx="426807" cy="2605461"/>
          </a:xfrm>
          <a:prstGeom prst="curvedConnector3">
            <a:avLst>
              <a:gd name="adj1" fmla="val 16633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Connector: Curved 506">
            <a:extLst>
              <a:ext uri="{FF2B5EF4-FFF2-40B4-BE49-F238E27FC236}">
                <a16:creationId xmlns:a16="http://schemas.microsoft.com/office/drawing/2014/main" id="{81D5105C-A462-43F1-9170-C7D10EC8E094}"/>
              </a:ext>
            </a:extLst>
          </p:cNvPr>
          <p:cNvCxnSpPr>
            <a:cxnSpLocks/>
            <a:stCxn id="106" idx="1"/>
          </p:cNvCxnSpPr>
          <p:nvPr/>
        </p:nvCxnSpPr>
        <p:spPr>
          <a:xfrm rot="10800000" flipV="1">
            <a:off x="161419" y="1622121"/>
            <a:ext cx="533438" cy="578733"/>
          </a:xfrm>
          <a:prstGeom prst="curvedConnector2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Connector: Curved 509">
            <a:extLst>
              <a:ext uri="{FF2B5EF4-FFF2-40B4-BE49-F238E27FC236}">
                <a16:creationId xmlns:a16="http://schemas.microsoft.com/office/drawing/2014/main" id="{406F3922-A2C7-4ED7-A5C5-FD1D48087E11}"/>
              </a:ext>
            </a:extLst>
          </p:cNvPr>
          <p:cNvCxnSpPr>
            <a:cxnSpLocks/>
            <a:endCxn id="69" idx="1"/>
          </p:cNvCxnSpPr>
          <p:nvPr/>
        </p:nvCxnSpPr>
        <p:spPr>
          <a:xfrm rot="5400000" flipH="1" flipV="1">
            <a:off x="2605329" y="1656557"/>
            <a:ext cx="581057" cy="204622"/>
          </a:xfrm>
          <a:prstGeom prst="curved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" name="TextBox 511">
            <a:extLst>
              <a:ext uri="{FF2B5EF4-FFF2-40B4-BE49-F238E27FC236}">
                <a16:creationId xmlns:a16="http://schemas.microsoft.com/office/drawing/2014/main" id="{4ADEE8D1-3F37-4E19-9885-DA0D5D735C31}"/>
              </a:ext>
            </a:extLst>
          </p:cNvPr>
          <p:cNvSpPr txBox="1"/>
          <p:nvPr/>
        </p:nvSpPr>
        <p:spPr>
          <a:xfrm>
            <a:off x="2282997" y="1418968"/>
            <a:ext cx="692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80975" algn="l"/>
              </a:tabLst>
            </a:pPr>
            <a:r>
              <a:rPr lang="en-GB" sz="1400" i="1" dirty="0"/>
              <a:t>Source 	of</a:t>
            </a:r>
          </a:p>
        </p:txBody>
      </p:sp>
      <p:cxnSp>
        <p:nvCxnSpPr>
          <p:cNvPr id="513" name="Connector: Curved 512">
            <a:extLst>
              <a:ext uri="{FF2B5EF4-FFF2-40B4-BE49-F238E27FC236}">
                <a16:creationId xmlns:a16="http://schemas.microsoft.com/office/drawing/2014/main" id="{345C99F0-484D-4137-99CD-5F00B25CC100}"/>
              </a:ext>
            </a:extLst>
          </p:cNvPr>
          <p:cNvCxnSpPr>
            <a:cxnSpLocks/>
          </p:cNvCxnSpPr>
          <p:nvPr/>
        </p:nvCxnSpPr>
        <p:spPr>
          <a:xfrm rot="16200000" flipV="1">
            <a:off x="1520731" y="1510722"/>
            <a:ext cx="778368" cy="267820"/>
          </a:xfrm>
          <a:prstGeom prst="curvedConnector3">
            <a:avLst>
              <a:gd name="adj1" fmla="val -1733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Connector: Curved 519">
            <a:extLst>
              <a:ext uri="{FF2B5EF4-FFF2-40B4-BE49-F238E27FC236}">
                <a16:creationId xmlns:a16="http://schemas.microsoft.com/office/drawing/2014/main" id="{54EC78BC-5334-4200-B7A4-E0B447314815}"/>
              </a:ext>
            </a:extLst>
          </p:cNvPr>
          <p:cNvCxnSpPr>
            <a:cxnSpLocks/>
            <a:endCxn id="109" idx="3"/>
          </p:cNvCxnSpPr>
          <p:nvPr/>
        </p:nvCxnSpPr>
        <p:spPr>
          <a:xfrm rot="10800000" flipV="1">
            <a:off x="1641008" y="2037413"/>
            <a:ext cx="427645" cy="43052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Connector: Curved 528">
            <a:extLst>
              <a:ext uri="{FF2B5EF4-FFF2-40B4-BE49-F238E27FC236}">
                <a16:creationId xmlns:a16="http://schemas.microsoft.com/office/drawing/2014/main" id="{B1355681-C511-4E63-AF03-EBE60AEBAA79}"/>
              </a:ext>
            </a:extLst>
          </p:cNvPr>
          <p:cNvCxnSpPr>
            <a:cxnSpLocks/>
          </p:cNvCxnSpPr>
          <p:nvPr/>
        </p:nvCxnSpPr>
        <p:spPr>
          <a:xfrm rot="16200000" flipV="1">
            <a:off x="1620476" y="1769479"/>
            <a:ext cx="288285" cy="255465"/>
          </a:xfrm>
          <a:prstGeom prst="curvedConnector3">
            <a:avLst>
              <a:gd name="adj1" fmla="val 2672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" name="TextBox 531">
            <a:extLst>
              <a:ext uri="{FF2B5EF4-FFF2-40B4-BE49-F238E27FC236}">
                <a16:creationId xmlns:a16="http://schemas.microsoft.com/office/drawing/2014/main" id="{81D8D16B-19B5-41BB-9B13-52F1744CA862}"/>
              </a:ext>
            </a:extLst>
          </p:cNvPr>
          <p:cNvSpPr txBox="1"/>
          <p:nvPr/>
        </p:nvSpPr>
        <p:spPr>
          <a:xfrm>
            <a:off x="1690240" y="1265767"/>
            <a:ext cx="8078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7313" algn="l"/>
              </a:tabLst>
            </a:pPr>
            <a:r>
              <a:rPr lang="en-GB" sz="1400" i="1" dirty="0"/>
              <a:t>Burned  	for</a:t>
            </a:r>
          </a:p>
          <a:p>
            <a:pPr>
              <a:tabLst>
                <a:tab pos="87313" algn="l"/>
              </a:tabLst>
            </a:pPr>
            <a:r>
              <a:rPr lang="en-GB" sz="1400" i="1" dirty="0"/>
              <a:t>	energy</a:t>
            </a:r>
          </a:p>
        </p:txBody>
      </p:sp>
      <p:cxnSp>
        <p:nvCxnSpPr>
          <p:cNvPr id="207" name="Connector: Curved 206">
            <a:extLst>
              <a:ext uri="{FF2B5EF4-FFF2-40B4-BE49-F238E27FC236}">
                <a16:creationId xmlns:a16="http://schemas.microsoft.com/office/drawing/2014/main" id="{3A96A066-9FA0-4415-AF56-7FB0C58A70AB}"/>
              </a:ext>
            </a:extLst>
          </p:cNvPr>
          <p:cNvCxnSpPr>
            <a:cxnSpLocks/>
          </p:cNvCxnSpPr>
          <p:nvPr/>
        </p:nvCxnSpPr>
        <p:spPr>
          <a:xfrm rot="10800000" flipV="1">
            <a:off x="2952877" y="4851567"/>
            <a:ext cx="1033014" cy="756785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ctor: Curved 211">
            <a:extLst>
              <a:ext uri="{FF2B5EF4-FFF2-40B4-BE49-F238E27FC236}">
                <a16:creationId xmlns:a16="http://schemas.microsoft.com/office/drawing/2014/main" id="{7A66280F-EE63-481E-B8F9-86F70E7C4219}"/>
              </a:ext>
            </a:extLst>
          </p:cNvPr>
          <p:cNvCxnSpPr>
            <a:cxnSpLocks/>
          </p:cNvCxnSpPr>
          <p:nvPr/>
        </p:nvCxnSpPr>
        <p:spPr>
          <a:xfrm rot="16200000" flipH="1">
            <a:off x="3307631" y="5449731"/>
            <a:ext cx="328807" cy="32792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TextBox 215">
            <a:extLst>
              <a:ext uri="{FF2B5EF4-FFF2-40B4-BE49-F238E27FC236}">
                <a16:creationId xmlns:a16="http://schemas.microsoft.com/office/drawing/2014/main" id="{AF4F0E42-B0A6-4D7D-BD42-B3146FAEDC57}"/>
              </a:ext>
            </a:extLst>
          </p:cNvPr>
          <p:cNvSpPr txBox="1"/>
          <p:nvPr/>
        </p:nvSpPr>
        <p:spPr>
          <a:xfrm>
            <a:off x="3419793" y="4982275"/>
            <a:ext cx="5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Used in</a:t>
            </a:r>
          </a:p>
        </p:txBody>
      </p:sp>
      <p:cxnSp>
        <p:nvCxnSpPr>
          <p:cNvPr id="217" name="Connector: Curved 216">
            <a:extLst>
              <a:ext uri="{FF2B5EF4-FFF2-40B4-BE49-F238E27FC236}">
                <a16:creationId xmlns:a16="http://schemas.microsoft.com/office/drawing/2014/main" id="{696CD809-BBDE-4121-AE81-AC12F178E5E9}"/>
              </a:ext>
            </a:extLst>
          </p:cNvPr>
          <p:cNvCxnSpPr>
            <a:cxnSpLocks/>
          </p:cNvCxnSpPr>
          <p:nvPr/>
        </p:nvCxnSpPr>
        <p:spPr>
          <a:xfrm flipV="1">
            <a:off x="2012044" y="5361787"/>
            <a:ext cx="379187" cy="236240"/>
          </a:xfrm>
          <a:prstGeom prst="curvedConnector3">
            <a:avLst>
              <a:gd name="adj1" fmla="val -32964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ctor: Curved 217">
            <a:extLst>
              <a:ext uri="{FF2B5EF4-FFF2-40B4-BE49-F238E27FC236}">
                <a16:creationId xmlns:a16="http://schemas.microsoft.com/office/drawing/2014/main" id="{AF207F4F-98BF-46E2-A823-BB749CC54341}"/>
              </a:ext>
            </a:extLst>
          </p:cNvPr>
          <p:cNvCxnSpPr>
            <a:cxnSpLocks/>
            <a:endCxn id="182" idx="2"/>
          </p:cNvCxnSpPr>
          <p:nvPr/>
        </p:nvCxnSpPr>
        <p:spPr>
          <a:xfrm rot="16200000" flipV="1">
            <a:off x="1690204" y="5264624"/>
            <a:ext cx="265834" cy="106528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ctor: Curved 219">
            <a:extLst>
              <a:ext uri="{FF2B5EF4-FFF2-40B4-BE49-F238E27FC236}">
                <a16:creationId xmlns:a16="http://schemas.microsoft.com/office/drawing/2014/main" id="{9F877E66-FFC6-4787-8EDF-99C7E922D619}"/>
              </a:ext>
            </a:extLst>
          </p:cNvPr>
          <p:cNvCxnSpPr>
            <a:cxnSpLocks/>
          </p:cNvCxnSpPr>
          <p:nvPr/>
        </p:nvCxnSpPr>
        <p:spPr>
          <a:xfrm rot="10800000">
            <a:off x="1146660" y="5214442"/>
            <a:ext cx="752213" cy="244745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ctor: Curved 221">
            <a:extLst>
              <a:ext uri="{FF2B5EF4-FFF2-40B4-BE49-F238E27FC236}">
                <a16:creationId xmlns:a16="http://schemas.microsoft.com/office/drawing/2014/main" id="{10DDB2C6-52EF-467E-99DF-55ACAE497D5F}"/>
              </a:ext>
            </a:extLst>
          </p:cNvPr>
          <p:cNvCxnSpPr>
            <a:cxnSpLocks/>
          </p:cNvCxnSpPr>
          <p:nvPr/>
        </p:nvCxnSpPr>
        <p:spPr>
          <a:xfrm rot="10800000" flipV="1">
            <a:off x="1256139" y="5461592"/>
            <a:ext cx="629243" cy="17679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ctor: Curved 222">
            <a:extLst>
              <a:ext uri="{FF2B5EF4-FFF2-40B4-BE49-F238E27FC236}">
                <a16:creationId xmlns:a16="http://schemas.microsoft.com/office/drawing/2014/main" id="{91367A86-93A5-4782-8F19-2D0D468F7D78}"/>
              </a:ext>
            </a:extLst>
          </p:cNvPr>
          <p:cNvCxnSpPr>
            <a:cxnSpLocks/>
            <a:endCxn id="196" idx="3"/>
          </p:cNvCxnSpPr>
          <p:nvPr/>
        </p:nvCxnSpPr>
        <p:spPr>
          <a:xfrm rot="10800000" flipV="1">
            <a:off x="1273607" y="5456560"/>
            <a:ext cx="574171" cy="520095"/>
          </a:xfrm>
          <a:prstGeom prst="curvedConnector3">
            <a:avLst>
              <a:gd name="adj1" fmla="val 45617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id="{AE4215B9-8AFA-4F7E-8C1B-00D11398AAD2}"/>
              </a:ext>
            </a:extLst>
          </p:cNvPr>
          <p:cNvSpPr txBox="1"/>
          <p:nvPr/>
        </p:nvSpPr>
        <p:spPr>
          <a:xfrm>
            <a:off x="1397350" y="5472555"/>
            <a:ext cx="605949" cy="364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GB" sz="1400" i="1" dirty="0"/>
              <a:t>Leads to</a:t>
            </a:r>
          </a:p>
        </p:txBody>
      </p:sp>
      <p:cxnSp>
        <p:nvCxnSpPr>
          <p:cNvPr id="230" name="Connector: Curved 229">
            <a:extLst>
              <a:ext uri="{FF2B5EF4-FFF2-40B4-BE49-F238E27FC236}">
                <a16:creationId xmlns:a16="http://schemas.microsoft.com/office/drawing/2014/main" id="{C67D5782-DD88-48F1-A087-658746F44E87}"/>
              </a:ext>
            </a:extLst>
          </p:cNvPr>
          <p:cNvCxnSpPr>
            <a:cxnSpLocks/>
          </p:cNvCxnSpPr>
          <p:nvPr/>
        </p:nvCxnSpPr>
        <p:spPr>
          <a:xfrm rot="5400000">
            <a:off x="3163529" y="5792875"/>
            <a:ext cx="287126" cy="225592"/>
          </a:xfrm>
          <a:prstGeom prst="curvedConnector3">
            <a:avLst>
              <a:gd name="adj1" fmla="val 4714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ctor: Curved 231">
            <a:extLst>
              <a:ext uri="{FF2B5EF4-FFF2-40B4-BE49-F238E27FC236}">
                <a16:creationId xmlns:a16="http://schemas.microsoft.com/office/drawing/2014/main" id="{1BB0A4A7-2E18-48AF-B4F7-6626705D4DAE}"/>
              </a:ext>
            </a:extLst>
          </p:cNvPr>
          <p:cNvCxnSpPr>
            <a:cxnSpLocks/>
          </p:cNvCxnSpPr>
          <p:nvPr/>
        </p:nvCxnSpPr>
        <p:spPr>
          <a:xfrm rot="16200000" flipH="1">
            <a:off x="4267812" y="5779988"/>
            <a:ext cx="287126" cy="225592"/>
          </a:xfrm>
          <a:prstGeom prst="curvedConnector3">
            <a:avLst>
              <a:gd name="adj1" fmla="val 4714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ctor: Curved 232">
            <a:extLst>
              <a:ext uri="{FF2B5EF4-FFF2-40B4-BE49-F238E27FC236}">
                <a16:creationId xmlns:a16="http://schemas.microsoft.com/office/drawing/2014/main" id="{3210E54A-02A4-4911-940A-0767B5801A5E}"/>
              </a:ext>
            </a:extLst>
          </p:cNvPr>
          <p:cNvCxnSpPr>
            <a:cxnSpLocks/>
            <a:endCxn id="210" idx="0"/>
          </p:cNvCxnSpPr>
          <p:nvPr/>
        </p:nvCxnSpPr>
        <p:spPr>
          <a:xfrm rot="5400000">
            <a:off x="3354801" y="6190036"/>
            <a:ext cx="477145" cy="63450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ctor: Curved 236">
            <a:extLst>
              <a:ext uri="{FF2B5EF4-FFF2-40B4-BE49-F238E27FC236}">
                <a16:creationId xmlns:a16="http://schemas.microsoft.com/office/drawing/2014/main" id="{20FEEAA2-FD85-4D23-8F27-F514D5689401}"/>
              </a:ext>
            </a:extLst>
          </p:cNvPr>
          <p:cNvCxnSpPr>
            <a:cxnSpLocks/>
            <a:endCxn id="312" idx="3"/>
          </p:cNvCxnSpPr>
          <p:nvPr/>
        </p:nvCxnSpPr>
        <p:spPr>
          <a:xfrm>
            <a:off x="7227525" y="1455445"/>
            <a:ext cx="435151" cy="386595"/>
          </a:xfrm>
          <a:prstGeom prst="curvedConnector3">
            <a:avLst>
              <a:gd name="adj1" fmla="val 72034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ctor: Curved 260">
            <a:extLst>
              <a:ext uri="{FF2B5EF4-FFF2-40B4-BE49-F238E27FC236}">
                <a16:creationId xmlns:a16="http://schemas.microsoft.com/office/drawing/2014/main" id="{AEC1EE23-36FF-42E8-8397-5E58CCAD0928}"/>
              </a:ext>
            </a:extLst>
          </p:cNvPr>
          <p:cNvCxnSpPr>
            <a:cxnSpLocks/>
          </p:cNvCxnSpPr>
          <p:nvPr/>
        </p:nvCxnSpPr>
        <p:spPr>
          <a:xfrm rot="5400000">
            <a:off x="6016559" y="1731470"/>
            <a:ext cx="686458" cy="139930"/>
          </a:xfrm>
          <a:prstGeom prst="curvedConnector3">
            <a:avLst>
              <a:gd name="adj1" fmla="val 296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ctor: Curved 276">
            <a:extLst>
              <a:ext uri="{FF2B5EF4-FFF2-40B4-BE49-F238E27FC236}">
                <a16:creationId xmlns:a16="http://schemas.microsoft.com/office/drawing/2014/main" id="{A04AF62A-C5B3-4DFC-9A0C-5B07BD3FF3E8}"/>
              </a:ext>
            </a:extLst>
          </p:cNvPr>
          <p:cNvCxnSpPr>
            <a:cxnSpLocks/>
            <a:endCxn id="214" idx="1"/>
          </p:cNvCxnSpPr>
          <p:nvPr/>
        </p:nvCxnSpPr>
        <p:spPr>
          <a:xfrm flipV="1">
            <a:off x="4267570" y="5387554"/>
            <a:ext cx="863360" cy="241716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ctor: Curved 227">
            <a:extLst>
              <a:ext uri="{FF2B5EF4-FFF2-40B4-BE49-F238E27FC236}">
                <a16:creationId xmlns:a16="http://schemas.microsoft.com/office/drawing/2014/main" id="{AAF46E58-B1B3-4D3B-B90C-95B1AC853924}"/>
              </a:ext>
            </a:extLst>
          </p:cNvPr>
          <p:cNvCxnSpPr>
            <a:cxnSpLocks/>
          </p:cNvCxnSpPr>
          <p:nvPr/>
        </p:nvCxnSpPr>
        <p:spPr>
          <a:xfrm flipV="1">
            <a:off x="2558109" y="847020"/>
            <a:ext cx="1299436" cy="1196910"/>
          </a:xfrm>
          <a:prstGeom prst="curvedConnector3">
            <a:avLst>
              <a:gd name="adj1" fmla="val -15243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ctor: Curved 207">
            <a:extLst>
              <a:ext uri="{FF2B5EF4-FFF2-40B4-BE49-F238E27FC236}">
                <a16:creationId xmlns:a16="http://schemas.microsoft.com/office/drawing/2014/main" id="{80DC1797-4019-4233-8648-B9217D809F26}"/>
              </a:ext>
            </a:extLst>
          </p:cNvPr>
          <p:cNvCxnSpPr>
            <a:cxnSpLocks/>
          </p:cNvCxnSpPr>
          <p:nvPr/>
        </p:nvCxnSpPr>
        <p:spPr>
          <a:xfrm rot="5400000">
            <a:off x="1635981" y="5804684"/>
            <a:ext cx="580611" cy="180975"/>
          </a:xfrm>
          <a:prstGeom prst="curvedConnector3">
            <a:avLst>
              <a:gd name="adj1" fmla="val -1713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TextBox 233">
            <a:extLst>
              <a:ext uri="{FF2B5EF4-FFF2-40B4-BE49-F238E27FC236}">
                <a16:creationId xmlns:a16="http://schemas.microsoft.com/office/drawing/2014/main" id="{F2D4EE0A-1639-4463-AD14-9E2879E6DDCF}"/>
              </a:ext>
            </a:extLst>
          </p:cNvPr>
          <p:cNvSpPr txBox="1"/>
          <p:nvPr/>
        </p:nvSpPr>
        <p:spPr>
          <a:xfrm>
            <a:off x="-21771" y="2324786"/>
            <a:ext cx="678540" cy="364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GB" sz="1400" i="1" dirty="0"/>
              <a:t>Source </a:t>
            </a:r>
          </a:p>
          <a:p>
            <a:pPr>
              <a:lnSpc>
                <a:spcPts val="1000"/>
              </a:lnSpc>
            </a:pPr>
            <a:r>
              <a:rPr lang="en-GB" sz="1400" i="1" dirty="0"/>
              <a:t>   of</a:t>
            </a:r>
          </a:p>
        </p:txBody>
      </p:sp>
      <p:sp>
        <p:nvSpPr>
          <p:cNvPr id="225" name="Hexagon 224">
            <a:extLst>
              <a:ext uri="{FF2B5EF4-FFF2-40B4-BE49-F238E27FC236}">
                <a16:creationId xmlns:a16="http://schemas.microsoft.com/office/drawing/2014/main" id="{19A9288A-2BF7-4AFC-B722-AC5F996116F5}"/>
              </a:ext>
            </a:extLst>
          </p:cNvPr>
          <p:cNvSpPr/>
          <p:nvPr/>
        </p:nvSpPr>
        <p:spPr>
          <a:xfrm rot="21364947">
            <a:off x="-12915" y="234178"/>
            <a:ext cx="5688417" cy="4361491"/>
          </a:xfrm>
          <a:prstGeom prst="hexagon">
            <a:avLst>
              <a:gd name="adj" fmla="val 14164"/>
              <a:gd name="vf" fmla="val 115470"/>
            </a:avLst>
          </a:prstGeom>
          <a:solidFill>
            <a:srgbClr val="FF0000">
              <a:alpha val="30196"/>
            </a:srgb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8" name="Connector: Curved 237">
            <a:extLst>
              <a:ext uri="{FF2B5EF4-FFF2-40B4-BE49-F238E27FC236}">
                <a16:creationId xmlns:a16="http://schemas.microsoft.com/office/drawing/2014/main" id="{C056BE7E-3039-471B-9233-68C8CD7E44B6}"/>
              </a:ext>
            </a:extLst>
          </p:cNvPr>
          <p:cNvCxnSpPr>
            <a:cxnSpLocks/>
          </p:cNvCxnSpPr>
          <p:nvPr/>
        </p:nvCxnSpPr>
        <p:spPr>
          <a:xfrm rot="10800000" flipV="1">
            <a:off x="2952878" y="4851568"/>
            <a:ext cx="1033014" cy="756785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ctor: Curved 238">
            <a:extLst>
              <a:ext uri="{FF2B5EF4-FFF2-40B4-BE49-F238E27FC236}">
                <a16:creationId xmlns:a16="http://schemas.microsoft.com/office/drawing/2014/main" id="{64F20F89-872C-47FF-BDEC-9F63922A36E8}"/>
              </a:ext>
            </a:extLst>
          </p:cNvPr>
          <p:cNvCxnSpPr>
            <a:cxnSpLocks/>
          </p:cNvCxnSpPr>
          <p:nvPr/>
        </p:nvCxnSpPr>
        <p:spPr>
          <a:xfrm rot="16200000" flipH="1">
            <a:off x="3307632" y="5449732"/>
            <a:ext cx="328807" cy="32792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>
            <a:extLst>
              <a:ext uri="{FF2B5EF4-FFF2-40B4-BE49-F238E27FC236}">
                <a16:creationId xmlns:a16="http://schemas.microsoft.com/office/drawing/2014/main" id="{88E50EFB-B706-4FD0-8A31-08A8BF28A69E}"/>
              </a:ext>
            </a:extLst>
          </p:cNvPr>
          <p:cNvSpPr txBox="1"/>
          <p:nvPr/>
        </p:nvSpPr>
        <p:spPr>
          <a:xfrm>
            <a:off x="3419794" y="4982276"/>
            <a:ext cx="5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Used in</a:t>
            </a:r>
          </a:p>
        </p:txBody>
      </p:sp>
    </p:spTree>
    <p:extLst>
      <p:ext uri="{BB962C8B-B14F-4D97-AF65-F5344CB8AC3E}">
        <p14:creationId xmlns:p14="http://schemas.microsoft.com/office/powerpoint/2010/main" val="156301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5130</TotalTime>
  <Words>1036</Words>
  <Application>Microsoft Office PowerPoint</Application>
  <PresentationFormat>On-screen Show (4:3)</PresentationFormat>
  <Paragraphs>528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</dc:creator>
  <cp:lastModifiedBy>Stephen</cp:lastModifiedBy>
  <cp:revision>176</cp:revision>
  <dcterms:created xsi:type="dcterms:W3CDTF">2019-03-08T07:10:06Z</dcterms:created>
  <dcterms:modified xsi:type="dcterms:W3CDTF">2020-05-16T11:18:37Z</dcterms:modified>
</cp:coreProperties>
</file>